
<file path=[Content_Types].xml><?xml version="1.0" encoding="utf-8"?>
<Types xmlns="http://schemas.openxmlformats.org/package/2006/content-types">
  <Default Extension="bin" ContentType="application/vnd.openxmlformats-officedocument.oleObject"/>
  <Default Extension="jpeg" ContentType="image/jpe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1" r:id="rId1"/>
  </p:sldMasterIdLst>
  <p:sldIdLst>
    <p:sldId id="264" r:id="rId2"/>
    <p:sldId id="265" r:id="rId3"/>
    <p:sldId id="266" r:id="rId4"/>
    <p:sldId id="267" r:id="rId5"/>
    <p:sldId id="269" r:id="rId6"/>
    <p:sldId id="271" r:id="rId7"/>
    <p:sldId id="272" r:id="rId8"/>
    <p:sldId id="273" r:id="rId9"/>
    <p:sldId id="274" r:id="rId10"/>
    <p:sldId id="275" r:id="rId11"/>
    <p:sldId id="276" r:id="rId12"/>
    <p:sldId id="277" r:id="rId13"/>
    <p:sldId id="278" r:id="rId14"/>
    <p:sldId id="279" r:id="rId15"/>
    <p:sldId id="280" r:id="rId16"/>
    <p:sldId id="281" r:id="rId17"/>
    <p:sldId id="282" r:id="rId18"/>
    <p:sldId id="283" r:id="rId19"/>
    <p:sldId id="284" r:id="rId20"/>
    <p:sldId id="285" r:id="rId21"/>
    <p:sldId id="286" r:id="rId22"/>
    <p:sldId id="287" r:id="rId23"/>
    <p:sldId id="288" r:id="rId24"/>
    <p:sldId id="289" r:id="rId25"/>
    <p:sldId id="290" r:id="rId26"/>
    <p:sldId id="291" r:id="rId27"/>
    <p:sldId id="292" r:id="rId28"/>
    <p:sldId id="293" r:id="rId29"/>
    <p:sldId id="294" r:id="rId30"/>
    <p:sldId id="295" r:id="rId31"/>
    <p:sldId id="296" r:id="rId32"/>
    <p:sldId id="297" r:id="rId33"/>
    <p:sldId id="298" r:id="rId34"/>
  </p:sldIdLst>
  <p:sldSz cx="12192000" cy="6858000"/>
  <p:notesSz cx="6858000" cy="9144000"/>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7" d="100"/>
          <a:sy n="67" d="100"/>
        </p:scale>
        <p:origin x="834"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wmf>
</file>

<file path=ppt/media/image11.wmf>
</file>

<file path=ppt/media/image12.wmf>
</file>

<file path=ppt/media/image13.wmf>
</file>

<file path=ppt/media/image2.wmf>
</file>

<file path=ppt/media/image3.wmf>
</file>

<file path=ppt/media/image4.wmf>
</file>

<file path=ppt/media/image5.wmf>
</file>

<file path=ppt/media/image6.wmf>
</file>

<file path=ppt/media/image7.wmf>
</file>

<file path=ppt/media/image8.wmf>
</file>

<file path=ppt/media/image9.wmf>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pic>
        <p:nvPicPr>
          <p:cNvPr id="2" name="Picture 2">
            <a:extLst>
              <a:ext uri="{FF2B5EF4-FFF2-40B4-BE49-F238E27FC236}">
                <a16:creationId xmlns:a16="http://schemas.microsoft.com/office/drawing/2014/main" id="{23CA007D-52F1-F74C-6B7E-7E56C881870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6127750"/>
            <a:ext cx="12192000" cy="73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Rectangle 2">
            <a:extLst>
              <a:ext uri="{FF2B5EF4-FFF2-40B4-BE49-F238E27FC236}">
                <a16:creationId xmlns:a16="http://schemas.microsoft.com/office/drawing/2014/main" id="{39B24AB6-1A29-F873-2F4F-9CAFBC4F0FD4}"/>
              </a:ext>
            </a:extLst>
          </p:cNvPr>
          <p:cNvSpPr>
            <a:spLocks noChangeArrowheads="1"/>
          </p:cNvSpPr>
          <p:nvPr/>
        </p:nvSpPr>
        <p:spPr bwMode="auto">
          <a:xfrm>
            <a:off x="0" y="153988"/>
            <a:ext cx="12192000" cy="1446212"/>
          </a:xfrm>
          <a:prstGeom prst="rect">
            <a:avLst/>
          </a:prstGeom>
          <a:noFill/>
          <a:ln>
            <a:noFill/>
          </a:ln>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ctr" eaLnBrk="1" hangingPunct="1">
              <a:defRPr/>
            </a:pPr>
            <a:r>
              <a:rPr lang="en-US" sz="8800"/>
              <a:t>SUBJECT NAME</a:t>
            </a:r>
            <a:endParaRPr lang="en-IN" sz="8800"/>
          </a:p>
        </p:txBody>
      </p:sp>
      <p:sp>
        <p:nvSpPr>
          <p:cNvPr id="4" name="Title 1">
            <a:extLst>
              <a:ext uri="{FF2B5EF4-FFF2-40B4-BE49-F238E27FC236}">
                <a16:creationId xmlns:a16="http://schemas.microsoft.com/office/drawing/2014/main" id="{62347A2E-59B3-6523-35AA-62DAB7DEA945}"/>
              </a:ext>
            </a:extLst>
          </p:cNvPr>
          <p:cNvSpPr txBox="1">
            <a:spLocks/>
          </p:cNvSpPr>
          <p:nvPr/>
        </p:nvSpPr>
        <p:spPr>
          <a:xfrm>
            <a:off x="858838" y="1600200"/>
            <a:ext cx="10252075" cy="649288"/>
          </a:xfrm>
          <a:prstGeom prst="rect">
            <a:avLst/>
          </a:prstGeom>
        </p:spPr>
        <p:txBody>
          <a:bodyPr/>
          <a:lstStyle>
            <a:lvl1pPr algn="ctr" defTabSz="853410" rtl="0" eaLnBrk="1" latinLnBrk="0" hangingPunct="1">
              <a:lnSpc>
                <a:spcPct val="90000"/>
              </a:lnSpc>
              <a:spcBef>
                <a:spcPct val="0"/>
              </a:spcBef>
              <a:buNone/>
              <a:defRPr sz="4107" kern="1200">
                <a:solidFill>
                  <a:schemeClr val="tx1"/>
                </a:solidFill>
                <a:latin typeface="+mj-lt"/>
                <a:ea typeface="+mj-ea"/>
                <a:cs typeface="+mj-cs"/>
              </a:defRPr>
            </a:lvl1pPr>
          </a:lstStyle>
          <a:p>
            <a:pPr fontAlgn="auto">
              <a:spcAft>
                <a:spcPts val="0"/>
              </a:spcAft>
              <a:defRPr/>
            </a:pPr>
            <a:r>
              <a:rPr lang="en-US" b="1" dirty="0"/>
              <a:t>Topic</a:t>
            </a:r>
            <a:endParaRPr lang="en-IN" b="1" dirty="0"/>
          </a:p>
        </p:txBody>
      </p:sp>
      <p:sp>
        <p:nvSpPr>
          <p:cNvPr id="5" name="Title 1">
            <a:extLst>
              <a:ext uri="{FF2B5EF4-FFF2-40B4-BE49-F238E27FC236}">
                <a16:creationId xmlns:a16="http://schemas.microsoft.com/office/drawing/2014/main" id="{2174707F-E614-9B6F-F806-C09E48323CA7}"/>
              </a:ext>
            </a:extLst>
          </p:cNvPr>
          <p:cNvSpPr txBox="1">
            <a:spLocks/>
          </p:cNvSpPr>
          <p:nvPr/>
        </p:nvSpPr>
        <p:spPr>
          <a:xfrm>
            <a:off x="817563" y="2246313"/>
            <a:ext cx="10252075" cy="649287"/>
          </a:xfrm>
          <a:prstGeom prst="rect">
            <a:avLst/>
          </a:prstGeom>
        </p:spPr>
        <p:txBody>
          <a:bodyPr/>
          <a:lstStyle>
            <a:lvl1pPr algn="ctr" defTabSz="853410" rtl="0" eaLnBrk="1" latinLnBrk="0" hangingPunct="1">
              <a:lnSpc>
                <a:spcPct val="90000"/>
              </a:lnSpc>
              <a:spcBef>
                <a:spcPct val="0"/>
              </a:spcBef>
              <a:buNone/>
              <a:defRPr sz="4107" kern="1200">
                <a:solidFill>
                  <a:schemeClr val="tx1"/>
                </a:solidFill>
                <a:latin typeface="+mj-lt"/>
                <a:ea typeface="+mj-ea"/>
                <a:cs typeface="+mj-cs"/>
              </a:defRPr>
            </a:lvl1pPr>
          </a:lstStyle>
          <a:p>
            <a:pPr fontAlgn="auto">
              <a:spcAft>
                <a:spcPts val="0"/>
              </a:spcAft>
              <a:defRPr/>
            </a:pPr>
            <a:r>
              <a:rPr lang="en-US" b="1" dirty="0"/>
              <a:t>(Unit No)</a:t>
            </a:r>
          </a:p>
          <a:p>
            <a:pPr fontAlgn="auto">
              <a:spcAft>
                <a:spcPts val="0"/>
              </a:spcAft>
              <a:defRPr/>
            </a:pPr>
            <a:r>
              <a:rPr lang="en-US" b="1" dirty="0"/>
              <a:t>(Related CO’s, PO’s &amp; PSO’s)</a:t>
            </a:r>
            <a:endParaRPr lang="en-IN" b="1" dirty="0"/>
          </a:p>
        </p:txBody>
      </p:sp>
      <p:sp>
        <p:nvSpPr>
          <p:cNvPr id="6" name="Title 1">
            <a:extLst>
              <a:ext uri="{FF2B5EF4-FFF2-40B4-BE49-F238E27FC236}">
                <a16:creationId xmlns:a16="http://schemas.microsoft.com/office/drawing/2014/main" id="{8DD6427D-0B63-9A30-5A90-CEE7241029A5}"/>
              </a:ext>
            </a:extLst>
          </p:cNvPr>
          <p:cNvSpPr txBox="1">
            <a:spLocks/>
          </p:cNvSpPr>
          <p:nvPr/>
        </p:nvSpPr>
        <p:spPr>
          <a:xfrm>
            <a:off x="817563" y="3762375"/>
            <a:ext cx="10252075" cy="649288"/>
          </a:xfrm>
          <a:prstGeom prst="rect">
            <a:avLst/>
          </a:prstGeom>
        </p:spPr>
        <p:txBody>
          <a:bodyPr/>
          <a:lstStyle>
            <a:lvl1pPr algn="ctr" defTabSz="853410" rtl="0" eaLnBrk="1" latinLnBrk="0" hangingPunct="1">
              <a:lnSpc>
                <a:spcPct val="90000"/>
              </a:lnSpc>
              <a:spcBef>
                <a:spcPct val="0"/>
              </a:spcBef>
              <a:buNone/>
              <a:defRPr sz="4107" kern="1200">
                <a:solidFill>
                  <a:schemeClr val="tx1"/>
                </a:solidFill>
                <a:latin typeface="+mj-lt"/>
                <a:ea typeface="+mj-ea"/>
                <a:cs typeface="+mj-cs"/>
              </a:defRPr>
            </a:lvl1pPr>
          </a:lstStyle>
          <a:p>
            <a:pPr fontAlgn="auto">
              <a:spcAft>
                <a:spcPts val="0"/>
              </a:spcAft>
              <a:defRPr/>
            </a:pPr>
            <a:r>
              <a:rPr lang="en-US" b="1" dirty="0"/>
              <a:t>Faculty Name</a:t>
            </a:r>
          </a:p>
          <a:p>
            <a:pPr fontAlgn="auto">
              <a:spcAft>
                <a:spcPts val="0"/>
              </a:spcAft>
              <a:defRPr/>
            </a:pPr>
            <a:r>
              <a:rPr lang="en-US" sz="3600" dirty="0"/>
              <a:t>Designation</a:t>
            </a:r>
          </a:p>
          <a:p>
            <a:pPr fontAlgn="auto">
              <a:spcAft>
                <a:spcPts val="0"/>
              </a:spcAft>
              <a:defRPr/>
            </a:pPr>
            <a:r>
              <a:rPr lang="en-US" sz="3600" dirty="0"/>
              <a:t>Department Name</a:t>
            </a:r>
            <a:endParaRPr lang="en-IN" sz="3600" dirty="0"/>
          </a:p>
        </p:txBody>
      </p:sp>
    </p:spTree>
    <p:extLst>
      <p:ext uri="{BB962C8B-B14F-4D97-AF65-F5344CB8AC3E}">
        <p14:creationId xmlns:p14="http://schemas.microsoft.com/office/powerpoint/2010/main" val="21662268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4801247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10972800" cy="114300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609600" y="1600201"/>
            <a:ext cx="10972800" cy="4525963"/>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BA2F5F8-1A9C-6383-C7DF-E054237D45C3}"/>
              </a:ext>
            </a:extLst>
          </p:cNvPr>
          <p:cNvSpPr>
            <a:spLocks noGrp="1"/>
          </p:cNvSpPr>
          <p:nvPr>
            <p:ph type="dt" sz="half" idx="10"/>
          </p:nvPr>
        </p:nvSpPr>
        <p:spPr>
          <a:xfrm>
            <a:off x="609600" y="6356350"/>
            <a:ext cx="2844800" cy="365125"/>
          </a:xfrm>
          <a:prstGeom prst="rect">
            <a:avLst/>
          </a:prstGeom>
        </p:spPr>
        <p:txBody>
          <a:bodyPr/>
          <a:lstStyle>
            <a:lvl1pPr>
              <a:defRPr/>
            </a:lvl1pPr>
          </a:lstStyle>
          <a:p>
            <a:fld id="{CB3D9B68-490D-4182-BA9E-49628FC55E0F}" type="datetimeFigureOut">
              <a:rPr lang="en-IN" smtClean="0"/>
              <a:t>05-10-2022</a:t>
            </a:fld>
            <a:endParaRPr lang="en-IN"/>
          </a:p>
        </p:txBody>
      </p:sp>
      <p:sp>
        <p:nvSpPr>
          <p:cNvPr id="5" name="Footer Placeholder 4">
            <a:extLst>
              <a:ext uri="{FF2B5EF4-FFF2-40B4-BE49-F238E27FC236}">
                <a16:creationId xmlns:a16="http://schemas.microsoft.com/office/drawing/2014/main" id="{002F72F1-BAD0-7579-25A4-A8C317E3F435}"/>
              </a:ext>
            </a:extLst>
          </p:cNvPr>
          <p:cNvSpPr>
            <a:spLocks noGrp="1"/>
          </p:cNvSpPr>
          <p:nvPr>
            <p:ph type="ftr" sz="quarter" idx="11"/>
          </p:nvPr>
        </p:nvSpPr>
        <p:spPr>
          <a:xfrm>
            <a:off x="4165600" y="6356350"/>
            <a:ext cx="3860800" cy="365125"/>
          </a:xfrm>
          <a:prstGeom prst="rect">
            <a:avLst/>
          </a:prstGeom>
        </p:spPr>
        <p:txBody>
          <a:bodyPr/>
          <a:lstStyle>
            <a:lvl1pPr>
              <a:defRPr/>
            </a:lvl1pPr>
          </a:lstStyle>
          <a:p>
            <a:endParaRPr lang="en-IN"/>
          </a:p>
        </p:txBody>
      </p:sp>
      <p:sp>
        <p:nvSpPr>
          <p:cNvPr id="6" name="Slide Number Placeholder 5">
            <a:extLst>
              <a:ext uri="{FF2B5EF4-FFF2-40B4-BE49-F238E27FC236}">
                <a16:creationId xmlns:a16="http://schemas.microsoft.com/office/drawing/2014/main" id="{083BDF2E-CC90-4326-7323-6334CE6DE891}"/>
              </a:ext>
            </a:extLst>
          </p:cNvPr>
          <p:cNvSpPr>
            <a:spLocks noGrp="1"/>
          </p:cNvSpPr>
          <p:nvPr>
            <p:ph type="sldNum" sz="quarter" idx="12"/>
          </p:nvPr>
        </p:nvSpPr>
        <p:spPr>
          <a:xfrm>
            <a:off x="8737600" y="6356350"/>
            <a:ext cx="2844800" cy="365125"/>
          </a:xfrm>
          <a:prstGeom prst="rect">
            <a:avLst/>
          </a:prstGeom>
        </p:spPr>
        <p:txBody>
          <a:bodyPr vert="horz" wrap="square" lIns="91440" tIns="45720" rIns="91440" bIns="45720" numCol="1" anchor="t" anchorCtr="0" compatLnSpc="1">
            <a:prstTxWarp prst="textNoShape">
              <a:avLst/>
            </a:prstTxWarp>
          </a:bodyPr>
          <a:lstStyle>
            <a:lvl1pPr>
              <a:defRPr/>
            </a:lvl1pPr>
          </a:lstStyle>
          <a:p>
            <a:fld id="{78A3648B-BA2B-4CF1-8869-AA4606BDAADC}" type="slidenum">
              <a:rPr lang="en-IN" smtClean="0"/>
              <a:t>‹#›</a:t>
            </a:fld>
            <a:endParaRPr lang="en-IN"/>
          </a:p>
        </p:txBody>
      </p:sp>
    </p:spTree>
    <p:extLst>
      <p:ext uri="{BB962C8B-B14F-4D97-AF65-F5344CB8AC3E}">
        <p14:creationId xmlns:p14="http://schemas.microsoft.com/office/powerpoint/2010/main" val="64651128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1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8371728"/>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image" Target="../media/image1.jpeg"/><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026" name="Picture 6">
            <a:extLst>
              <a:ext uri="{FF2B5EF4-FFF2-40B4-BE49-F238E27FC236}">
                <a16:creationId xmlns:a16="http://schemas.microsoft.com/office/drawing/2014/main" id="{52C96224-908C-B6D8-431F-E71F5870257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6127750"/>
            <a:ext cx="12192000" cy="730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30176075"/>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Lst>
  <p:txStyles>
    <p:titleStyle>
      <a:lvl1pPr algn="l" rtl="0" eaLnBrk="1" fontAlgn="base" hangingPunct="1">
        <a:lnSpc>
          <a:spcPct val="90000"/>
        </a:lnSpc>
        <a:spcBef>
          <a:spcPct val="0"/>
        </a:spcBef>
        <a:spcAft>
          <a:spcPct val="0"/>
        </a:spcAft>
        <a:defRPr sz="4400" kern="1200">
          <a:solidFill>
            <a:schemeClr val="tx1"/>
          </a:solidFill>
          <a:latin typeface="+mj-lt"/>
          <a:ea typeface="+mj-ea"/>
          <a:cs typeface="+mj-cs"/>
        </a:defRPr>
      </a:lvl1pPr>
      <a:lvl2pPr algn="l" rtl="0" eaLnBrk="1" fontAlgn="base" hangingPunct="1">
        <a:lnSpc>
          <a:spcPct val="90000"/>
        </a:lnSpc>
        <a:spcBef>
          <a:spcPct val="0"/>
        </a:spcBef>
        <a:spcAft>
          <a:spcPct val="0"/>
        </a:spcAft>
        <a:defRPr sz="4400">
          <a:solidFill>
            <a:schemeClr val="tx1"/>
          </a:solidFill>
          <a:latin typeface="Calibri Light" pitchFamily="34" charset="0"/>
        </a:defRPr>
      </a:lvl2pPr>
      <a:lvl3pPr algn="l" rtl="0" eaLnBrk="1" fontAlgn="base" hangingPunct="1">
        <a:lnSpc>
          <a:spcPct val="90000"/>
        </a:lnSpc>
        <a:spcBef>
          <a:spcPct val="0"/>
        </a:spcBef>
        <a:spcAft>
          <a:spcPct val="0"/>
        </a:spcAft>
        <a:defRPr sz="4400">
          <a:solidFill>
            <a:schemeClr val="tx1"/>
          </a:solidFill>
          <a:latin typeface="Calibri Light" pitchFamily="34" charset="0"/>
        </a:defRPr>
      </a:lvl3pPr>
      <a:lvl4pPr algn="l" rtl="0" eaLnBrk="1" fontAlgn="base" hangingPunct="1">
        <a:lnSpc>
          <a:spcPct val="90000"/>
        </a:lnSpc>
        <a:spcBef>
          <a:spcPct val="0"/>
        </a:spcBef>
        <a:spcAft>
          <a:spcPct val="0"/>
        </a:spcAft>
        <a:defRPr sz="4400">
          <a:solidFill>
            <a:schemeClr val="tx1"/>
          </a:solidFill>
          <a:latin typeface="Calibri Light" pitchFamily="34" charset="0"/>
        </a:defRPr>
      </a:lvl4pPr>
      <a:lvl5pPr algn="l" rtl="0" eaLnBrk="1" fontAlgn="base" hangingPunct="1">
        <a:lnSpc>
          <a:spcPct val="90000"/>
        </a:lnSpc>
        <a:spcBef>
          <a:spcPct val="0"/>
        </a:spcBef>
        <a:spcAft>
          <a:spcPct val="0"/>
        </a:spcAft>
        <a:defRPr sz="4400">
          <a:solidFill>
            <a:schemeClr val="tx1"/>
          </a:solidFill>
          <a:latin typeface="Calibri Light" pitchFamily="34" charset="0"/>
        </a:defRPr>
      </a:lvl5pPr>
      <a:lvl6pPr marL="457200" algn="l" rtl="0" eaLnBrk="1" fontAlgn="base" hangingPunct="1">
        <a:lnSpc>
          <a:spcPct val="90000"/>
        </a:lnSpc>
        <a:spcBef>
          <a:spcPct val="0"/>
        </a:spcBef>
        <a:spcAft>
          <a:spcPct val="0"/>
        </a:spcAft>
        <a:defRPr sz="4400">
          <a:solidFill>
            <a:schemeClr val="tx1"/>
          </a:solidFill>
          <a:latin typeface="Calibri Light" pitchFamily="34" charset="0"/>
        </a:defRPr>
      </a:lvl6pPr>
      <a:lvl7pPr marL="914400" algn="l" rtl="0" eaLnBrk="1" fontAlgn="base" hangingPunct="1">
        <a:lnSpc>
          <a:spcPct val="90000"/>
        </a:lnSpc>
        <a:spcBef>
          <a:spcPct val="0"/>
        </a:spcBef>
        <a:spcAft>
          <a:spcPct val="0"/>
        </a:spcAft>
        <a:defRPr sz="4400">
          <a:solidFill>
            <a:schemeClr val="tx1"/>
          </a:solidFill>
          <a:latin typeface="Calibri Light" pitchFamily="34" charset="0"/>
        </a:defRPr>
      </a:lvl7pPr>
      <a:lvl8pPr marL="1371600" algn="l" rtl="0" eaLnBrk="1" fontAlgn="base" hangingPunct="1">
        <a:lnSpc>
          <a:spcPct val="90000"/>
        </a:lnSpc>
        <a:spcBef>
          <a:spcPct val="0"/>
        </a:spcBef>
        <a:spcAft>
          <a:spcPct val="0"/>
        </a:spcAft>
        <a:defRPr sz="4400">
          <a:solidFill>
            <a:schemeClr val="tx1"/>
          </a:solidFill>
          <a:latin typeface="Calibri Light" pitchFamily="34" charset="0"/>
        </a:defRPr>
      </a:lvl8pPr>
      <a:lvl9pPr marL="1828800" algn="l" rtl="0" eaLnBrk="1" fontAlgn="base" hangingPunct="1">
        <a:lnSpc>
          <a:spcPct val="90000"/>
        </a:lnSpc>
        <a:spcBef>
          <a:spcPct val="0"/>
        </a:spcBef>
        <a:spcAft>
          <a:spcPct val="0"/>
        </a:spcAft>
        <a:defRPr sz="4400">
          <a:solidFill>
            <a:schemeClr val="tx1"/>
          </a:solidFill>
          <a:latin typeface="Calibri Light" pitchFamily="34" charset="0"/>
        </a:defRPr>
      </a:lvl9pPr>
    </p:titleStyle>
    <p:bodyStyle>
      <a:lvl1pPr marL="228600" indent="-228600" algn="l" rtl="0" eaLnBrk="1" fontAlgn="base" hangingPunct="1">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1" fontAlgn="base" hangingPunct="1">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1" fontAlgn="base" hangingPunct="1">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1" fontAlgn="base" hangingPunct="1">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rtl="0" eaLnBrk="1" fontAlgn="base" hangingPunct="1">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oleObject" Target="../embeddings/oleObject2.bin"/><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3.bin"/><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oleObject" Target="../embeddings/oleObject4.bin"/><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5.bin"/><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oleObject" Target="../embeddings/oleObject6.bin"/><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8.wmf"/><Relationship Id="rId2" Type="http://schemas.openxmlformats.org/officeDocument/2006/relationships/oleObject" Target="../embeddings/oleObject7.bin"/><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9.wmf"/><Relationship Id="rId2" Type="http://schemas.openxmlformats.org/officeDocument/2006/relationships/oleObject" Target="../embeddings/oleObject8.bin"/><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9.bin"/><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1.wmf"/><Relationship Id="rId2" Type="http://schemas.openxmlformats.org/officeDocument/2006/relationships/oleObject" Target="../embeddings/oleObject10.bin"/><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2.wmf"/><Relationship Id="rId2" Type="http://schemas.openxmlformats.org/officeDocument/2006/relationships/oleObject" Target="../embeddings/oleObject11.bin"/><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13.wmf"/><Relationship Id="rId2" Type="http://schemas.openxmlformats.org/officeDocument/2006/relationships/oleObject" Target="../embeddings/oleObject12.bin"/><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2.wmf"/><Relationship Id="rId2" Type="http://schemas.openxmlformats.org/officeDocument/2006/relationships/oleObject" Target="../embeddings/oleObject1.bin"/><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79488" y="1816100"/>
            <a:ext cx="10333037" cy="1816100"/>
          </a:xfrm>
          <a:prstGeom prst="rect">
            <a:avLst/>
          </a:prstGeom>
        </p:spPr>
        <p:txBody>
          <a:bodyPr>
            <a:spAutoFit/>
          </a:bodyPr>
          <a:lstStyle/>
          <a:p>
            <a:pPr marL="12700" algn="ctr" eaLnBrk="0" hangingPunct="0">
              <a:spcBef>
                <a:spcPts val="5"/>
              </a:spcBef>
              <a:defRPr/>
            </a:pPr>
            <a:r>
              <a:rPr lang="en-IN" sz="4400" b="1" spc="15" dirty="0">
                <a:solidFill>
                  <a:srgbClr val="D2533C"/>
                </a:solidFill>
                <a:latin typeface="Times New Roman" pitchFamily="18" charset="0"/>
                <a:cs typeface="Times New Roman" pitchFamily="18" charset="0"/>
              </a:rPr>
              <a:t>SOFTWARE PROJECT MANAGEMENT</a:t>
            </a:r>
          </a:p>
          <a:p>
            <a:pPr marL="12700" algn="ctr" eaLnBrk="0" hangingPunct="0">
              <a:spcBef>
                <a:spcPts val="5"/>
              </a:spcBef>
              <a:defRPr/>
            </a:pPr>
            <a:r>
              <a:rPr lang="en-IN" sz="2400" b="1" spc="15" dirty="0">
                <a:solidFill>
                  <a:srgbClr val="D2533C"/>
                </a:solidFill>
                <a:latin typeface="Times New Roman" pitchFamily="18" charset="0"/>
                <a:cs typeface="Times New Roman" pitchFamily="18" charset="0"/>
              </a:rPr>
              <a:t>(PE-III)</a:t>
            </a:r>
            <a:endParaRPr lang="en-IN" sz="2400" b="1" dirty="0">
              <a:latin typeface="Times New Roman" pitchFamily="18" charset="0"/>
              <a:cs typeface="Times New Roman" pitchFamily="18" charset="0"/>
            </a:endParaRPr>
          </a:p>
        </p:txBody>
      </p:sp>
    </p:spTree>
    <p:extLst>
      <p:ext uri="{BB962C8B-B14F-4D97-AF65-F5344CB8AC3E}">
        <p14:creationId xmlns:p14="http://schemas.microsoft.com/office/powerpoint/2010/main" val="41043317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Object 1">
            <a:extLst>
              <a:ext uri="{FF2B5EF4-FFF2-40B4-BE49-F238E27FC236}">
                <a16:creationId xmlns:a16="http://schemas.microsoft.com/office/drawing/2014/main" id="{98DB608E-F0E3-3521-2FBB-D2488309622F}"/>
              </a:ext>
            </a:extLst>
          </p:cNvPr>
          <p:cNvGraphicFramePr>
            <a:graphicFrameLocks noChangeAspect="1"/>
          </p:cNvGraphicFramePr>
          <p:nvPr>
            <p:extLst>
              <p:ext uri="{D42A27DB-BD31-4B8C-83A1-F6EECF244321}">
                <p14:modId xmlns:p14="http://schemas.microsoft.com/office/powerpoint/2010/main" val="3807928290"/>
              </p:ext>
            </p:extLst>
          </p:nvPr>
        </p:nvGraphicFramePr>
        <p:xfrm>
          <a:off x="857250" y="228600"/>
          <a:ext cx="10515600" cy="5729288"/>
        </p:xfrm>
        <a:graphic>
          <a:graphicData uri="http://schemas.openxmlformats.org/presentationml/2006/ole">
            <mc:AlternateContent xmlns:mc="http://schemas.openxmlformats.org/markup-compatibility/2006">
              <mc:Choice xmlns:v="urn:schemas-microsoft-com:vml" Requires="v">
                <p:oleObj name="Bitmap Image" r:id="rId2" imgW="6496200" imgH="3181320" progId="PBrush">
                  <p:embed/>
                </p:oleObj>
              </mc:Choice>
              <mc:Fallback>
                <p:oleObj name="Bitmap Image" r:id="rId2" imgW="6496200" imgH="3181320" progId="PBrush">
                  <p:embed/>
                  <p:pic>
                    <p:nvPicPr>
                      <p:cNvPr id="0" name=""/>
                      <p:cNvPicPr/>
                      <p:nvPr/>
                    </p:nvPicPr>
                    <p:blipFill>
                      <a:blip r:embed="rId3"/>
                      <a:stretch>
                        <a:fillRect/>
                      </a:stretch>
                    </p:blipFill>
                    <p:spPr>
                      <a:xfrm>
                        <a:off x="857250" y="228600"/>
                        <a:ext cx="10515600" cy="5729288"/>
                      </a:xfrm>
                      <a:prstGeom prst="rect">
                        <a:avLst/>
                      </a:prstGeom>
                    </p:spPr>
                  </p:pic>
                </p:oleObj>
              </mc:Fallback>
            </mc:AlternateContent>
          </a:graphicData>
        </a:graphic>
      </p:graphicFrame>
    </p:spTree>
    <p:extLst>
      <p:ext uri="{BB962C8B-B14F-4D97-AF65-F5344CB8AC3E}">
        <p14:creationId xmlns:p14="http://schemas.microsoft.com/office/powerpoint/2010/main" val="8295770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FE5E2-4A00-E47C-714F-D17ECDA6C27B}"/>
              </a:ext>
            </a:extLst>
          </p:cNvPr>
          <p:cNvSpPr>
            <a:spLocks noGrp="1"/>
          </p:cNvSpPr>
          <p:nvPr>
            <p:ph type="title"/>
          </p:nvPr>
        </p:nvSpPr>
        <p:spPr>
          <a:xfrm>
            <a:off x="609600" y="228600"/>
            <a:ext cx="10972800" cy="657225"/>
          </a:xfrm>
        </p:spPr>
        <p:txBody>
          <a:bodyPr/>
          <a:lstStyle/>
          <a:p>
            <a:r>
              <a:rPr lang="en-IN" sz="3200" dirty="0">
                <a:latin typeface="Times New Roman" panose="02020603050405020304" pitchFamily="18" charset="0"/>
                <a:cs typeface="Times New Roman" panose="02020603050405020304" pitchFamily="18" charset="0"/>
              </a:rPr>
              <a:t>Workflow of the process </a:t>
            </a:r>
          </a:p>
        </p:txBody>
      </p:sp>
      <p:sp>
        <p:nvSpPr>
          <p:cNvPr id="3" name="Content Placeholder 2">
            <a:extLst>
              <a:ext uri="{FF2B5EF4-FFF2-40B4-BE49-F238E27FC236}">
                <a16:creationId xmlns:a16="http://schemas.microsoft.com/office/drawing/2014/main" id="{C7268D1F-57BB-2CFA-CEFC-1292C69B1B5C}"/>
              </a:ext>
            </a:extLst>
          </p:cNvPr>
          <p:cNvSpPr>
            <a:spLocks noGrp="1"/>
          </p:cNvSpPr>
          <p:nvPr>
            <p:ph idx="1"/>
          </p:nvPr>
        </p:nvSpPr>
        <p:spPr>
          <a:xfrm>
            <a:off x="171450" y="700089"/>
            <a:ext cx="11887200" cy="5300661"/>
          </a:xfrm>
        </p:spPr>
        <p:txBody>
          <a:bodyPr/>
          <a:lstStyle/>
          <a:p>
            <a:pPr marL="0" indent="0">
              <a:buNone/>
            </a:pPr>
            <a:r>
              <a:rPr lang="en-US" sz="2400" dirty="0">
                <a:latin typeface="Times New Roman" panose="02020603050405020304" pitchFamily="18" charset="0"/>
                <a:cs typeface="Times New Roman" panose="02020603050405020304" pitchFamily="18" charset="0"/>
              </a:rPr>
              <a:t>The term WORKFLOWS is used to mean a thread of cohesive and mostly sequential activities. Workflows are mapped to product artifacts There are seven top-level workflows: </a:t>
            </a:r>
          </a:p>
          <a:p>
            <a:pPr marL="0" indent="0">
              <a:buNone/>
            </a:pPr>
            <a:r>
              <a:rPr lang="en-US" sz="2400" dirty="0">
                <a:latin typeface="Times New Roman" panose="02020603050405020304" pitchFamily="18" charset="0"/>
                <a:cs typeface="Times New Roman" panose="02020603050405020304" pitchFamily="18" charset="0"/>
              </a:rPr>
              <a:t>1.Management workflow: controlling the process and ensuring win conditions for all stakeholders </a:t>
            </a:r>
          </a:p>
          <a:p>
            <a:pPr marL="0" indent="0">
              <a:buNone/>
            </a:pPr>
            <a:r>
              <a:rPr lang="en-US" sz="2400" dirty="0">
                <a:latin typeface="Times New Roman" panose="02020603050405020304" pitchFamily="18" charset="0"/>
                <a:cs typeface="Times New Roman" panose="02020603050405020304" pitchFamily="18" charset="0"/>
              </a:rPr>
              <a:t>2. Environment workflow: automating the process and evolving the maintenance environment </a:t>
            </a:r>
          </a:p>
          <a:p>
            <a:pPr marL="0" indent="0">
              <a:buNone/>
            </a:pPr>
            <a:r>
              <a:rPr lang="en-US" sz="2400" dirty="0">
                <a:latin typeface="Times New Roman" panose="02020603050405020304" pitchFamily="18" charset="0"/>
                <a:cs typeface="Times New Roman" panose="02020603050405020304" pitchFamily="18" charset="0"/>
              </a:rPr>
              <a:t>3. Requirements workflow: analyzing the problem space and evolving the requirements artifacts </a:t>
            </a:r>
          </a:p>
          <a:p>
            <a:pPr marL="0" indent="0">
              <a:buNone/>
            </a:pPr>
            <a:r>
              <a:rPr lang="en-US" sz="2400" dirty="0">
                <a:latin typeface="Times New Roman" panose="02020603050405020304" pitchFamily="18" charset="0"/>
                <a:cs typeface="Times New Roman" panose="02020603050405020304" pitchFamily="18" charset="0"/>
              </a:rPr>
              <a:t>4. Design workflow: modeling the solution and evolving the architecture and design artifacts </a:t>
            </a:r>
          </a:p>
          <a:p>
            <a:pPr marL="0" indent="0">
              <a:buNone/>
            </a:pPr>
            <a:r>
              <a:rPr lang="en-US" sz="2400" dirty="0">
                <a:latin typeface="Times New Roman" panose="02020603050405020304" pitchFamily="18" charset="0"/>
                <a:cs typeface="Times New Roman" panose="02020603050405020304" pitchFamily="18" charset="0"/>
              </a:rPr>
              <a:t>5. Implementation workflow: programming the components and evolving the implementation and deployment artifacts </a:t>
            </a:r>
          </a:p>
          <a:p>
            <a:pPr marL="0" indent="0">
              <a:buNone/>
            </a:pPr>
            <a:r>
              <a:rPr lang="en-US" sz="2400" dirty="0">
                <a:latin typeface="Times New Roman" panose="02020603050405020304" pitchFamily="18" charset="0"/>
                <a:cs typeface="Times New Roman" panose="02020603050405020304" pitchFamily="18" charset="0"/>
              </a:rPr>
              <a:t>6. Assessment workflow: assessing the trends in process and product quality</a:t>
            </a:r>
          </a:p>
          <a:p>
            <a:pPr marL="0" indent="0">
              <a:buNone/>
            </a:pPr>
            <a:r>
              <a:rPr lang="en-US" sz="2400" dirty="0">
                <a:latin typeface="Times New Roman" panose="02020603050405020304" pitchFamily="18" charset="0"/>
                <a:cs typeface="Times New Roman" panose="02020603050405020304" pitchFamily="18" charset="0"/>
              </a:rPr>
              <a:t> 7. Deployment workflow: transitioning the end products to the user</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84385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B4063101-8EBB-C4DD-0377-AED10DBCE21C}"/>
              </a:ext>
            </a:extLst>
          </p:cNvPr>
          <p:cNvSpPr>
            <a:spLocks noGrp="1"/>
          </p:cNvSpPr>
          <p:nvPr>
            <p:ph idx="1"/>
          </p:nvPr>
        </p:nvSpPr>
        <p:spPr>
          <a:xfrm>
            <a:off x="609600" y="214313"/>
            <a:ext cx="10972800" cy="5854700"/>
          </a:xfrm>
        </p:spPr>
        <p:txBody>
          <a:bodyPr/>
          <a:lstStyle/>
          <a:p>
            <a:endParaRPr lang="en-IN" dirty="0"/>
          </a:p>
        </p:txBody>
      </p:sp>
      <p:graphicFrame>
        <p:nvGraphicFramePr>
          <p:cNvPr id="5" name="Object 4">
            <a:extLst>
              <a:ext uri="{FF2B5EF4-FFF2-40B4-BE49-F238E27FC236}">
                <a16:creationId xmlns:a16="http://schemas.microsoft.com/office/drawing/2014/main" id="{4FDB1066-311E-0A42-940B-DEC7198C1DA5}"/>
              </a:ext>
            </a:extLst>
          </p:cNvPr>
          <p:cNvGraphicFramePr>
            <a:graphicFrameLocks noChangeAspect="1"/>
          </p:cNvGraphicFramePr>
          <p:nvPr>
            <p:extLst>
              <p:ext uri="{D42A27DB-BD31-4B8C-83A1-F6EECF244321}">
                <p14:modId xmlns:p14="http://schemas.microsoft.com/office/powerpoint/2010/main" val="2910485012"/>
              </p:ext>
            </p:extLst>
          </p:nvPr>
        </p:nvGraphicFramePr>
        <p:xfrm>
          <a:off x="185737" y="242889"/>
          <a:ext cx="11687175" cy="5969000"/>
        </p:xfrm>
        <a:graphic>
          <a:graphicData uri="http://schemas.openxmlformats.org/presentationml/2006/ole">
            <mc:AlternateContent xmlns:mc="http://schemas.openxmlformats.org/markup-compatibility/2006">
              <mc:Choice xmlns:v="urn:schemas-microsoft-com:vml" Requires="v">
                <p:oleObj name="Bitmap Image" r:id="rId2" imgW="6648480" imgH="4000680" progId="PBrush">
                  <p:embed/>
                </p:oleObj>
              </mc:Choice>
              <mc:Fallback>
                <p:oleObj name="Bitmap Image" r:id="rId2" imgW="6648480" imgH="4000680" progId="PBrush">
                  <p:embed/>
                  <p:pic>
                    <p:nvPicPr>
                      <p:cNvPr id="0" name=""/>
                      <p:cNvPicPr/>
                      <p:nvPr/>
                    </p:nvPicPr>
                    <p:blipFill>
                      <a:blip r:embed="rId3"/>
                      <a:stretch>
                        <a:fillRect/>
                      </a:stretch>
                    </p:blipFill>
                    <p:spPr>
                      <a:xfrm>
                        <a:off x="185737" y="242889"/>
                        <a:ext cx="11687175" cy="5969000"/>
                      </a:xfrm>
                      <a:prstGeom prst="rect">
                        <a:avLst/>
                      </a:prstGeom>
                    </p:spPr>
                  </p:pic>
                </p:oleObj>
              </mc:Fallback>
            </mc:AlternateContent>
          </a:graphicData>
        </a:graphic>
      </p:graphicFrame>
    </p:spTree>
    <p:extLst>
      <p:ext uri="{BB962C8B-B14F-4D97-AF65-F5344CB8AC3E}">
        <p14:creationId xmlns:p14="http://schemas.microsoft.com/office/powerpoint/2010/main" val="39073637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0A3931-7DF9-B448-B83F-5C03361B1AB5}"/>
              </a:ext>
            </a:extLst>
          </p:cNvPr>
          <p:cNvSpPr>
            <a:spLocks noGrp="1"/>
          </p:cNvSpPr>
          <p:nvPr>
            <p:ph type="title"/>
          </p:nvPr>
        </p:nvSpPr>
        <p:spPr>
          <a:xfrm>
            <a:off x="609600" y="274638"/>
            <a:ext cx="10972800" cy="457198"/>
          </a:xfrm>
        </p:spPr>
        <p:txBody>
          <a:bodyPr/>
          <a:lstStyle/>
          <a:p>
            <a:r>
              <a:rPr lang="en-IN" sz="2400" dirty="0">
                <a:latin typeface="Times New Roman" panose="02020603050405020304" pitchFamily="18" charset="0"/>
                <a:cs typeface="Times New Roman" panose="02020603050405020304" pitchFamily="18" charset="0"/>
              </a:rPr>
              <a:t>ITERATION WORKFLOWS</a:t>
            </a:r>
          </a:p>
        </p:txBody>
      </p:sp>
      <p:sp>
        <p:nvSpPr>
          <p:cNvPr id="3" name="Content Placeholder 2">
            <a:extLst>
              <a:ext uri="{FF2B5EF4-FFF2-40B4-BE49-F238E27FC236}">
                <a16:creationId xmlns:a16="http://schemas.microsoft.com/office/drawing/2014/main" id="{8848185F-7C8E-290F-9993-2DE2B0F99D13}"/>
              </a:ext>
            </a:extLst>
          </p:cNvPr>
          <p:cNvSpPr>
            <a:spLocks noGrp="1"/>
          </p:cNvSpPr>
          <p:nvPr>
            <p:ph idx="1"/>
          </p:nvPr>
        </p:nvSpPr>
        <p:spPr>
          <a:xfrm>
            <a:off x="609600" y="842963"/>
            <a:ext cx="10972800" cy="5072062"/>
          </a:xfrm>
        </p:spPr>
        <p:txBody>
          <a:bodyPr/>
          <a:lstStyle/>
          <a:p>
            <a:r>
              <a:rPr lang="en-US" dirty="0"/>
              <a:t>Iteration consists of a  sequential set of activities in various proportions, depending on where the iteration is located in the development cycle. </a:t>
            </a:r>
          </a:p>
          <a:p>
            <a:r>
              <a:rPr lang="en-US" dirty="0"/>
              <a:t>Each iteration is defined in terms of a set of allocated usage scenarios. </a:t>
            </a:r>
          </a:p>
          <a:p>
            <a:r>
              <a:rPr lang="en-US" dirty="0"/>
              <a:t> Management: Iteration planning to determine the content of the release and develop the detailed plan for the iteration; assignment of work packages, or tasks, to the development team.</a:t>
            </a:r>
          </a:p>
          <a:p>
            <a:r>
              <a:rPr lang="en-US" dirty="0"/>
              <a:t> Environment: Evolving the software change order database to reflect all new baselines and changes to existing baselines for all product, test, and environment components.</a:t>
            </a:r>
            <a:endParaRPr lang="en-IN" b="1" dirty="0"/>
          </a:p>
        </p:txBody>
      </p:sp>
    </p:spTree>
    <p:extLst>
      <p:ext uri="{BB962C8B-B14F-4D97-AF65-F5344CB8AC3E}">
        <p14:creationId xmlns:p14="http://schemas.microsoft.com/office/powerpoint/2010/main" val="32388055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4C87D1C-A786-BC9B-972C-58D9484E6522}"/>
              </a:ext>
            </a:extLst>
          </p:cNvPr>
          <p:cNvSpPr>
            <a:spLocks noGrp="1"/>
          </p:cNvSpPr>
          <p:nvPr>
            <p:ph idx="1"/>
          </p:nvPr>
        </p:nvSpPr>
        <p:spPr>
          <a:xfrm>
            <a:off x="471488" y="214313"/>
            <a:ext cx="11110912" cy="5911851"/>
          </a:xfrm>
        </p:spPr>
        <p:txBody>
          <a:bodyPr/>
          <a:lstStyle/>
          <a:p>
            <a:endParaRPr lang="en-IN" dirty="0"/>
          </a:p>
        </p:txBody>
      </p:sp>
      <p:graphicFrame>
        <p:nvGraphicFramePr>
          <p:cNvPr id="4" name="Object 3">
            <a:extLst>
              <a:ext uri="{FF2B5EF4-FFF2-40B4-BE49-F238E27FC236}">
                <a16:creationId xmlns:a16="http://schemas.microsoft.com/office/drawing/2014/main" id="{E92B289F-A0B9-4170-7787-4E6FD5B0C0B0}"/>
              </a:ext>
            </a:extLst>
          </p:cNvPr>
          <p:cNvGraphicFramePr>
            <a:graphicFrameLocks noChangeAspect="1"/>
          </p:cNvGraphicFramePr>
          <p:nvPr>
            <p:extLst>
              <p:ext uri="{D42A27DB-BD31-4B8C-83A1-F6EECF244321}">
                <p14:modId xmlns:p14="http://schemas.microsoft.com/office/powerpoint/2010/main" val="3505499879"/>
              </p:ext>
            </p:extLst>
          </p:nvPr>
        </p:nvGraphicFramePr>
        <p:xfrm>
          <a:off x="609599" y="328614"/>
          <a:ext cx="10848975" cy="5643562"/>
        </p:xfrm>
        <a:graphic>
          <a:graphicData uri="http://schemas.openxmlformats.org/presentationml/2006/ole">
            <mc:AlternateContent xmlns:mc="http://schemas.openxmlformats.org/markup-compatibility/2006">
              <mc:Choice xmlns:v="urn:schemas-microsoft-com:vml" Requires="v">
                <p:oleObj name="Bitmap Image" r:id="rId2" imgW="6553080" imgH="4200480" progId="PBrush">
                  <p:embed/>
                </p:oleObj>
              </mc:Choice>
              <mc:Fallback>
                <p:oleObj name="Bitmap Image" r:id="rId2" imgW="6553080" imgH="4200480" progId="PBrush">
                  <p:embed/>
                  <p:pic>
                    <p:nvPicPr>
                      <p:cNvPr id="0" name=""/>
                      <p:cNvPicPr/>
                      <p:nvPr/>
                    </p:nvPicPr>
                    <p:blipFill>
                      <a:blip r:embed="rId3"/>
                      <a:stretch>
                        <a:fillRect/>
                      </a:stretch>
                    </p:blipFill>
                    <p:spPr>
                      <a:xfrm>
                        <a:off x="609599" y="328614"/>
                        <a:ext cx="10848975" cy="5643562"/>
                      </a:xfrm>
                      <a:prstGeom prst="rect">
                        <a:avLst/>
                      </a:prstGeom>
                    </p:spPr>
                  </p:pic>
                </p:oleObj>
              </mc:Fallback>
            </mc:AlternateContent>
          </a:graphicData>
        </a:graphic>
      </p:graphicFrame>
    </p:spTree>
    <p:extLst>
      <p:ext uri="{BB962C8B-B14F-4D97-AF65-F5344CB8AC3E}">
        <p14:creationId xmlns:p14="http://schemas.microsoft.com/office/powerpoint/2010/main" val="156048159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5666ABA-DF9A-2E8E-E808-8240400E2B76}"/>
              </a:ext>
            </a:extLst>
          </p:cNvPr>
          <p:cNvSpPr>
            <a:spLocks noGrp="1"/>
          </p:cNvSpPr>
          <p:nvPr>
            <p:ph idx="1"/>
          </p:nvPr>
        </p:nvSpPr>
        <p:spPr>
          <a:xfrm>
            <a:off x="609600" y="171451"/>
            <a:ext cx="10972800" cy="5954714"/>
          </a:xfrm>
        </p:spPr>
        <p:txBody>
          <a:bodyPr/>
          <a:lstStyle/>
          <a:p>
            <a:r>
              <a:rPr lang="en-US" dirty="0"/>
              <a:t>Requirements: Analyzing the baseline plan, the baseline architecture, and the baseline requirements set artifacts to fully elaborate the use cases to be demonstrated at the end of this iteration and their evaluation criteria.</a:t>
            </a:r>
          </a:p>
          <a:p>
            <a:r>
              <a:rPr lang="en-US" dirty="0"/>
              <a:t> Design: Evolving the baseline architecture and the baseline design set artifacts to elaborate fully the design model and test model components necessary to demonstrate against the evaluation criteria allocated to this iteration.</a:t>
            </a:r>
          </a:p>
          <a:p>
            <a:r>
              <a:rPr lang="en-US" dirty="0"/>
              <a:t>Implementation: Developing or acquiring any new components, and enhancing or modifying any existing components, to demonstrate the evaluation criteria allocated to this iteration. </a:t>
            </a:r>
            <a:endParaRPr lang="en-IN" dirty="0"/>
          </a:p>
        </p:txBody>
      </p:sp>
    </p:spTree>
    <p:extLst>
      <p:ext uri="{BB962C8B-B14F-4D97-AF65-F5344CB8AC3E}">
        <p14:creationId xmlns:p14="http://schemas.microsoft.com/office/powerpoint/2010/main" val="350752827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9C958E-FAC3-DDEA-4215-106019E79332}"/>
              </a:ext>
            </a:extLst>
          </p:cNvPr>
          <p:cNvSpPr>
            <a:spLocks noGrp="1"/>
          </p:cNvSpPr>
          <p:nvPr>
            <p:ph idx="1"/>
          </p:nvPr>
        </p:nvSpPr>
        <p:spPr>
          <a:xfrm>
            <a:off x="214313" y="414338"/>
            <a:ext cx="11715750" cy="5711826"/>
          </a:xfrm>
        </p:spPr>
        <p:txBody>
          <a:bodyPr/>
          <a:lstStyle/>
          <a:p>
            <a:r>
              <a:rPr lang="en-US" dirty="0"/>
              <a:t>Assessment: Evaluating the results of the iteration, including compliance with the allocated evaluation criteria and the quality of the current baselines; identifying any rework required.</a:t>
            </a:r>
          </a:p>
          <a:p>
            <a:r>
              <a:rPr lang="en-US" dirty="0"/>
              <a:t>Deployment: Transitioning the release either to an external organization  or to internal closure.</a:t>
            </a:r>
            <a:endParaRPr lang="en-IN" dirty="0"/>
          </a:p>
        </p:txBody>
      </p:sp>
    </p:spTree>
    <p:extLst>
      <p:ext uri="{BB962C8B-B14F-4D97-AF65-F5344CB8AC3E}">
        <p14:creationId xmlns:p14="http://schemas.microsoft.com/office/powerpoint/2010/main" val="18461671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5250455-1C78-A285-0919-3F04FCDACA15}"/>
              </a:ext>
            </a:extLst>
          </p:cNvPr>
          <p:cNvSpPr>
            <a:spLocks noGrp="1"/>
          </p:cNvSpPr>
          <p:nvPr>
            <p:ph idx="1"/>
          </p:nvPr>
        </p:nvSpPr>
        <p:spPr>
          <a:xfrm>
            <a:off x="609600" y="200025"/>
            <a:ext cx="10972800" cy="5926139"/>
          </a:xfrm>
        </p:spPr>
        <p:txBody>
          <a:bodyPr/>
          <a:lstStyle/>
          <a:p>
            <a:endParaRPr lang="en-IN" dirty="0"/>
          </a:p>
        </p:txBody>
      </p:sp>
      <p:graphicFrame>
        <p:nvGraphicFramePr>
          <p:cNvPr id="4" name="Object 3">
            <a:extLst>
              <a:ext uri="{FF2B5EF4-FFF2-40B4-BE49-F238E27FC236}">
                <a16:creationId xmlns:a16="http://schemas.microsoft.com/office/drawing/2014/main" id="{2D4B6720-BA98-DE3E-1DF0-5393A5D2B9E2}"/>
              </a:ext>
            </a:extLst>
          </p:cNvPr>
          <p:cNvGraphicFramePr>
            <a:graphicFrameLocks noChangeAspect="1"/>
          </p:cNvGraphicFramePr>
          <p:nvPr>
            <p:extLst>
              <p:ext uri="{D42A27DB-BD31-4B8C-83A1-F6EECF244321}">
                <p14:modId xmlns:p14="http://schemas.microsoft.com/office/powerpoint/2010/main" val="2912458186"/>
              </p:ext>
            </p:extLst>
          </p:nvPr>
        </p:nvGraphicFramePr>
        <p:xfrm>
          <a:off x="609599" y="257175"/>
          <a:ext cx="11363326" cy="5926139"/>
        </p:xfrm>
        <a:graphic>
          <a:graphicData uri="http://schemas.openxmlformats.org/presentationml/2006/ole">
            <mc:AlternateContent xmlns:mc="http://schemas.openxmlformats.org/markup-compatibility/2006">
              <mc:Choice xmlns:v="urn:schemas-microsoft-com:vml" Requires="v">
                <p:oleObj name="Bitmap Image" r:id="rId2" imgW="6172200" imgH="4419720" progId="PBrush">
                  <p:embed/>
                </p:oleObj>
              </mc:Choice>
              <mc:Fallback>
                <p:oleObj name="Bitmap Image" r:id="rId2" imgW="6172200" imgH="4419720" progId="PBrush">
                  <p:embed/>
                  <p:pic>
                    <p:nvPicPr>
                      <p:cNvPr id="0" name=""/>
                      <p:cNvPicPr/>
                      <p:nvPr/>
                    </p:nvPicPr>
                    <p:blipFill>
                      <a:blip r:embed="rId3"/>
                      <a:stretch>
                        <a:fillRect/>
                      </a:stretch>
                    </p:blipFill>
                    <p:spPr>
                      <a:xfrm>
                        <a:off x="609599" y="257175"/>
                        <a:ext cx="11363326" cy="5926139"/>
                      </a:xfrm>
                      <a:prstGeom prst="rect">
                        <a:avLst/>
                      </a:prstGeom>
                    </p:spPr>
                  </p:pic>
                </p:oleObj>
              </mc:Fallback>
            </mc:AlternateContent>
          </a:graphicData>
        </a:graphic>
      </p:graphicFrame>
    </p:spTree>
    <p:extLst>
      <p:ext uri="{BB962C8B-B14F-4D97-AF65-F5344CB8AC3E}">
        <p14:creationId xmlns:p14="http://schemas.microsoft.com/office/powerpoint/2010/main" val="3582985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CD58954-7058-E394-C762-85432EC83237}"/>
              </a:ext>
            </a:extLst>
          </p:cNvPr>
          <p:cNvSpPr>
            <a:spLocks noGrp="1"/>
          </p:cNvSpPr>
          <p:nvPr>
            <p:ph idx="1"/>
          </p:nvPr>
        </p:nvSpPr>
        <p:spPr>
          <a:xfrm>
            <a:off x="609600" y="128589"/>
            <a:ext cx="10972800" cy="5997576"/>
          </a:xfrm>
        </p:spPr>
        <p:txBody>
          <a:bodyPr/>
          <a:lstStyle/>
          <a:p>
            <a:endParaRPr lang="en-IN" dirty="0"/>
          </a:p>
        </p:txBody>
      </p:sp>
      <p:graphicFrame>
        <p:nvGraphicFramePr>
          <p:cNvPr id="4" name="Object 3">
            <a:extLst>
              <a:ext uri="{FF2B5EF4-FFF2-40B4-BE49-F238E27FC236}">
                <a16:creationId xmlns:a16="http://schemas.microsoft.com/office/drawing/2014/main" id="{918BC7AB-38AC-B028-1417-557155599993}"/>
              </a:ext>
            </a:extLst>
          </p:cNvPr>
          <p:cNvGraphicFramePr>
            <a:graphicFrameLocks noChangeAspect="1"/>
          </p:cNvGraphicFramePr>
          <p:nvPr>
            <p:extLst>
              <p:ext uri="{D42A27DB-BD31-4B8C-83A1-F6EECF244321}">
                <p14:modId xmlns:p14="http://schemas.microsoft.com/office/powerpoint/2010/main" val="149339022"/>
              </p:ext>
            </p:extLst>
          </p:nvPr>
        </p:nvGraphicFramePr>
        <p:xfrm>
          <a:off x="471488" y="242887"/>
          <a:ext cx="11110912" cy="5883277"/>
        </p:xfrm>
        <a:graphic>
          <a:graphicData uri="http://schemas.openxmlformats.org/presentationml/2006/ole">
            <mc:AlternateContent xmlns:mc="http://schemas.openxmlformats.org/markup-compatibility/2006">
              <mc:Choice xmlns:v="urn:schemas-microsoft-com:vml" Requires="v">
                <p:oleObj name="Bitmap Image" r:id="rId2" imgW="6039000" imgH="3905280" progId="PBrush">
                  <p:embed/>
                </p:oleObj>
              </mc:Choice>
              <mc:Fallback>
                <p:oleObj name="Bitmap Image" r:id="rId2" imgW="6039000" imgH="3905280" progId="PBrush">
                  <p:embed/>
                  <p:pic>
                    <p:nvPicPr>
                      <p:cNvPr id="0" name=""/>
                      <p:cNvPicPr/>
                      <p:nvPr/>
                    </p:nvPicPr>
                    <p:blipFill>
                      <a:blip r:embed="rId3"/>
                      <a:stretch>
                        <a:fillRect/>
                      </a:stretch>
                    </p:blipFill>
                    <p:spPr>
                      <a:xfrm>
                        <a:off x="471488" y="242887"/>
                        <a:ext cx="11110912" cy="5883277"/>
                      </a:xfrm>
                      <a:prstGeom prst="rect">
                        <a:avLst/>
                      </a:prstGeom>
                    </p:spPr>
                  </p:pic>
                </p:oleObj>
              </mc:Fallback>
            </mc:AlternateContent>
          </a:graphicData>
        </a:graphic>
      </p:graphicFrame>
    </p:spTree>
    <p:extLst>
      <p:ext uri="{BB962C8B-B14F-4D97-AF65-F5344CB8AC3E}">
        <p14:creationId xmlns:p14="http://schemas.microsoft.com/office/powerpoint/2010/main" val="32440951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A159D78-158F-D73F-AF64-DE1B33D8EC8C}"/>
              </a:ext>
            </a:extLst>
          </p:cNvPr>
          <p:cNvSpPr>
            <a:spLocks noGrp="1"/>
          </p:cNvSpPr>
          <p:nvPr>
            <p:ph idx="1"/>
          </p:nvPr>
        </p:nvSpPr>
        <p:spPr>
          <a:xfrm>
            <a:off x="609600" y="257175"/>
            <a:ext cx="10972800" cy="5868989"/>
          </a:xfrm>
        </p:spPr>
        <p:txBody>
          <a:bodyPr/>
          <a:lstStyle/>
          <a:p>
            <a:endParaRPr lang="en-IN" dirty="0"/>
          </a:p>
        </p:txBody>
      </p:sp>
      <p:graphicFrame>
        <p:nvGraphicFramePr>
          <p:cNvPr id="4" name="Object 3">
            <a:extLst>
              <a:ext uri="{FF2B5EF4-FFF2-40B4-BE49-F238E27FC236}">
                <a16:creationId xmlns:a16="http://schemas.microsoft.com/office/drawing/2014/main" id="{F07D1B31-FE0F-4394-C8BA-FEFCA15730E4}"/>
              </a:ext>
            </a:extLst>
          </p:cNvPr>
          <p:cNvGraphicFramePr>
            <a:graphicFrameLocks noChangeAspect="1"/>
          </p:cNvGraphicFramePr>
          <p:nvPr>
            <p:extLst>
              <p:ext uri="{D42A27DB-BD31-4B8C-83A1-F6EECF244321}">
                <p14:modId xmlns:p14="http://schemas.microsoft.com/office/powerpoint/2010/main" val="3875615640"/>
              </p:ext>
            </p:extLst>
          </p:nvPr>
        </p:nvGraphicFramePr>
        <p:xfrm>
          <a:off x="871538" y="471488"/>
          <a:ext cx="10515600" cy="5654676"/>
        </p:xfrm>
        <a:graphic>
          <a:graphicData uri="http://schemas.openxmlformats.org/presentationml/2006/ole">
            <mc:AlternateContent xmlns:mc="http://schemas.openxmlformats.org/markup-compatibility/2006">
              <mc:Choice xmlns:v="urn:schemas-microsoft-com:vml" Requires="v">
                <p:oleObj name="Bitmap Image" r:id="rId2" imgW="5686560" imgH="3286080" progId="PBrush">
                  <p:embed/>
                </p:oleObj>
              </mc:Choice>
              <mc:Fallback>
                <p:oleObj name="Bitmap Image" r:id="rId2" imgW="5686560" imgH="3286080" progId="PBrush">
                  <p:embed/>
                  <p:pic>
                    <p:nvPicPr>
                      <p:cNvPr id="0" name=""/>
                      <p:cNvPicPr/>
                      <p:nvPr/>
                    </p:nvPicPr>
                    <p:blipFill>
                      <a:blip r:embed="rId3"/>
                      <a:stretch>
                        <a:fillRect/>
                      </a:stretch>
                    </p:blipFill>
                    <p:spPr>
                      <a:xfrm>
                        <a:off x="871538" y="471488"/>
                        <a:ext cx="10515600" cy="5654676"/>
                      </a:xfrm>
                      <a:prstGeom prst="rect">
                        <a:avLst/>
                      </a:prstGeom>
                    </p:spPr>
                  </p:pic>
                </p:oleObj>
              </mc:Fallback>
            </mc:AlternateContent>
          </a:graphicData>
        </a:graphic>
      </p:graphicFrame>
    </p:spTree>
    <p:extLst>
      <p:ext uri="{BB962C8B-B14F-4D97-AF65-F5344CB8AC3E}">
        <p14:creationId xmlns:p14="http://schemas.microsoft.com/office/powerpoint/2010/main" val="42669290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E2B3E-7378-576B-4ACB-51000B1A2358}"/>
              </a:ext>
            </a:extLst>
          </p:cNvPr>
          <p:cNvSpPr>
            <a:spLocks noGrp="1"/>
          </p:cNvSpPr>
          <p:nvPr>
            <p:ph type="title"/>
          </p:nvPr>
        </p:nvSpPr>
        <p:spPr/>
        <p:txBody>
          <a:bodyPr/>
          <a:lstStyle/>
          <a:p>
            <a:r>
              <a:rPr lang="en-IN" dirty="0"/>
              <a:t>Unit-3</a:t>
            </a:r>
          </a:p>
        </p:txBody>
      </p:sp>
      <p:sp>
        <p:nvSpPr>
          <p:cNvPr id="3" name="Content Placeholder 2">
            <a:extLst>
              <a:ext uri="{FF2B5EF4-FFF2-40B4-BE49-F238E27FC236}">
                <a16:creationId xmlns:a16="http://schemas.microsoft.com/office/drawing/2014/main" id="{CC78ED0C-69DF-601C-8F95-4042BB38A91C}"/>
              </a:ext>
            </a:extLst>
          </p:cNvPr>
          <p:cNvSpPr>
            <a:spLocks noGrp="1"/>
          </p:cNvSpPr>
          <p:nvPr>
            <p:ph idx="1"/>
          </p:nvPr>
        </p:nvSpPr>
        <p:spPr>
          <a:xfrm>
            <a:off x="838200" y="1128714"/>
            <a:ext cx="10515600" cy="4600574"/>
          </a:xfrm>
        </p:spPr>
        <p:txBody>
          <a:bodyPr/>
          <a:lstStyle/>
          <a:p>
            <a:pPr marL="0" indent="0">
              <a:buNone/>
            </a:pPr>
            <a:endParaRPr lang="en-US" sz="2800" dirty="0">
              <a:latin typeface="Times New Roman" panose="02020603050405020304" pitchFamily="18" charset="0"/>
              <a:cs typeface="Times New Roman" panose="02020603050405020304" pitchFamily="18" charset="0"/>
            </a:endParaRPr>
          </a:p>
          <a:p>
            <a:pPr marL="0" indent="0">
              <a:buNone/>
            </a:pPr>
            <a:r>
              <a:rPr lang="en-US" sz="2800" dirty="0">
                <a:latin typeface="Times New Roman" panose="02020603050405020304" pitchFamily="18" charset="0"/>
                <a:cs typeface="Times New Roman" panose="02020603050405020304" pitchFamily="18" charset="0"/>
              </a:rPr>
              <a:t>Model Based Software Architectures: A Management perspective and technical perspective. </a:t>
            </a:r>
          </a:p>
          <a:p>
            <a:pPr marL="0" indent="0">
              <a:buNone/>
            </a:pPr>
            <a:r>
              <a:rPr lang="en-US" sz="2800" dirty="0">
                <a:latin typeface="Times New Roman" panose="02020603050405020304" pitchFamily="18" charset="0"/>
                <a:cs typeface="Times New Roman" panose="02020603050405020304" pitchFamily="18" charset="0"/>
              </a:rPr>
              <a:t>Work Flows of the Process: Software process workflows, Iteration workflows. </a:t>
            </a:r>
          </a:p>
          <a:p>
            <a:pPr marL="0" indent="0">
              <a:buNone/>
            </a:pPr>
            <a:r>
              <a:rPr lang="en-US" sz="2800" dirty="0">
                <a:latin typeface="Times New Roman" panose="02020603050405020304" pitchFamily="18" charset="0"/>
                <a:cs typeface="Times New Roman" panose="02020603050405020304" pitchFamily="18" charset="0"/>
              </a:rPr>
              <a:t>Checkpoints of the Process: Major mile stones, Minor Milestones, Periodic status assessments.</a:t>
            </a:r>
          </a:p>
          <a:p>
            <a:pPr marL="0" indent="0">
              <a:buNone/>
            </a:pPr>
            <a:r>
              <a:rPr lang="en-US" sz="2800" dirty="0">
                <a:latin typeface="Times New Roman" panose="02020603050405020304" pitchFamily="18" charset="0"/>
                <a:cs typeface="Times New Roman" panose="02020603050405020304" pitchFamily="18" charset="0"/>
              </a:rPr>
              <a:t> </a:t>
            </a:r>
            <a:r>
              <a:rPr lang="en-US" dirty="0"/>
              <a:t>Iterative Process Planning: Work breakdown structures, planning guidelines, cost and schedule estimating, Iteration planning process, Pragmatic planning</a:t>
            </a:r>
            <a:endParaRPr lang="en-US" sz="2800" dirty="0">
              <a:latin typeface="Times New Roman" panose="02020603050405020304" pitchFamily="18" charset="0"/>
              <a:cs typeface="Times New Roman" panose="02020603050405020304" pitchFamily="18" charset="0"/>
            </a:endParaRPr>
          </a:p>
          <a:p>
            <a:endParaRPr lang="en-IN" dirty="0"/>
          </a:p>
        </p:txBody>
      </p:sp>
    </p:spTree>
    <p:extLst>
      <p:ext uri="{BB962C8B-B14F-4D97-AF65-F5344CB8AC3E}">
        <p14:creationId xmlns:p14="http://schemas.microsoft.com/office/powerpoint/2010/main" val="34652350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8E69E7D-FB28-33B8-44AA-FC11D3618BC3}"/>
              </a:ext>
            </a:extLst>
          </p:cNvPr>
          <p:cNvSpPr>
            <a:spLocks noGrp="1"/>
          </p:cNvSpPr>
          <p:nvPr>
            <p:ph idx="1"/>
          </p:nvPr>
        </p:nvSpPr>
        <p:spPr>
          <a:xfrm>
            <a:off x="342900" y="271463"/>
            <a:ext cx="11239500" cy="5854701"/>
          </a:xfrm>
        </p:spPr>
        <p:txBody>
          <a:bodyPr/>
          <a:lstStyle/>
          <a:p>
            <a:pPr marL="0" indent="0">
              <a:buNone/>
            </a:pPr>
            <a:r>
              <a:rPr lang="en-US" sz="2400" dirty="0">
                <a:latin typeface="Times New Roman" panose="02020603050405020304" pitchFamily="18" charset="0"/>
                <a:cs typeface="Times New Roman" panose="02020603050405020304" pitchFamily="18" charset="0"/>
              </a:rPr>
              <a:t>Checkpoints of the process:</a:t>
            </a:r>
          </a:p>
          <a:p>
            <a:pPr marL="0" indent="0">
              <a:buNone/>
            </a:pPr>
            <a:r>
              <a:rPr lang="en-US" sz="2400" dirty="0">
                <a:latin typeface="Times New Roman" panose="02020603050405020304" pitchFamily="18" charset="0"/>
                <a:cs typeface="Times New Roman" panose="02020603050405020304" pitchFamily="18" charset="0"/>
              </a:rPr>
              <a:t>                 Three types of joint management reviews are conducted throughout the process: 1. Major milestones:</a:t>
            </a:r>
          </a:p>
          <a:p>
            <a:pPr marL="0" indent="0">
              <a:buNone/>
            </a:pPr>
            <a:r>
              <a:rPr lang="en-US" sz="2400" dirty="0">
                <a:latin typeface="Times New Roman" panose="02020603050405020304" pitchFamily="18" charset="0"/>
                <a:cs typeface="Times New Roman" panose="02020603050405020304" pitchFamily="18" charset="0"/>
              </a:rPr>
              <a:t>                     These system wide events are held at the end of each development phase. They provide visibility to system wide issues, synchronize the management and engineering perspectives, and verify that the aims of the phase have been achieved. </a:t>
            </a:r>
          </a:p>
          <a:p>
            <a:pPr marL="0" indent="0">
              <a:buNone/>
            </a:pPr>
            <a:r>
              <a:rPr lang="en-US" sz="2400" dirty="0">
                <a:latin typeface="Times New Roman" panose="02020603050405020304" pitchFamily="18" charset="0"/>
                <a:cs typeface="Times New Roman" panose="02020603050405020304" pitchFamily="18" charset="0"/>
              </a:rPr>
              <a:t>2. Minor milestones:</a:t>
            </a:r>
          </a:p>
          <a:p>
            <a:pPr marL="0" indent="0">
              <a:buNone/>
            </a:pPr>
            <a:r>
              <a:rPr lang="en-US" sz="2400" dirty="0">
                <a:latin typeface="Times New Roman" panose="02020603050405020304" pitchFamily="18" charset="0"/>
                <a:cs typeface="Times New Roman" panose="02020603050405020304" pitchFamily="18" charset="0"/>
              </a:rPr>
              <a:t>                     These iteration-focused events are conducted to review the content of an iteration in detail and to authorize continued work.</a:t>
            </a:r>
          </a:p>
          <a:p>
            <a:pPr marL="0" indent="0">
              <a:buNone/>
            </a:pPr>
            <a:r>
              <a:rPr lang="en-US" sz="2400" dirty="0">
                <a:latin typeface="Times New Roman" panose="02020603050405020304" pitchFamily="18" charset="0"/>
                <a:cs typeface="Times New Roman" panose="02020603050405020304" pitchFamily="18" charset="0"/>
              </a:rPr>
              <a:t> 3. Status assessments:</a:t>
            </a:r>
          </a:p>
          <a:p>
            <a:pPr marL="0" indent="0">
              <a:buNone/>
            </a:pPr>
            <a:r>
              <a:rPr lang="en-US" sz="2400" dirty="0">
                <a:latin typeface="Times New Roman" panose="02020603050405020304" pitchFamily="18" charset="0"/>
                <a:cs typeface="Times New Roman" panose="02020603050405020304" pitchFamily="18" charset="0"/>
              </a:rPr>
              <a:t>                      These periodic events provide management with frequent and regular insight into the progress being made. </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34700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6320889-19EB-327F-6989-5D178074A1A8}"/>
              </a:ext>
            </a:extLst>
          </p:cNvPr>
          <p:cNvSpPr>
            <a:spLocks noGrp="1"/>
          </p:cNvSpPr>
          <p:nvPr>
            <p:ph idx="1"/>
          </p:nvPr>
        </p:nvSpPr>
        <p:spPr>
          <a:xfrm>
            <a:off x="609600" y="114301"/>
            <a:ext cx="10972800" cy="6011864"/>
          </a:xfrm>
        </p:spPr>
        <p:txBody>
          <a:bodyPr/>
          <a:lstStyle/>
          <a:p>
            <a:endParaRPr lang="en-US" dirty="0"/>
          </a:p>
          <a:p>
            <a:r>
              <a:rPr lang="en-US" sz="2400" dirty="0">
                <a:latin typeface="Times New Roman" panose="02020603050405020304" pitchFamily="18" charset="0"/>
                <a:cs typeface="Times New Roman" panose="02020603050405020304" pitchFamily="18" charset="0"/>
              </a:rPr>
              <a:t>Each of the four phases-inception, elaboration, construction, and transition consists of one or more iterations and concludes with a major milestone when a planned technical capability is produced in demonstrable form. </a:t>
            </a:r>
          </a:p>
          <a:p>
            <a:r>
              <a:rPr lang="en-US" sz="2400" dirty="0">
                <a:latin typeface="Times New Roman" panose="02020603050405020304" pitchFamily="18" charset="0"/>
                <a:cs typeface="Times New Roman" panose="02020603050405020304" pitchFamily="18" charset="0"/>
              </a:rPr>
              <a:t>An iteration represents a cycle of activities for which there is a well-defined intermediate result-a minor milestone-captured with two artifacts: a release specification (the evaluation criteria and plan) and a release description (the results).</a:t>
            </a:r>
          </a:p>
          <a:p>
            <a:r>
              <a:rPr lang="en-US" sz="2400" dirty="0">
                <a:latin typeface="Times New Roman" panose="02020603050405020304" pitchFamily="18" charset="0"/>
                <a:cs typeface="Times New Roman" panose="02020603050405020304" pitchFamily="18" charset="0"/>
              </a:rPr>
              <a:t>Major milestones at the end of each phase use formal, stakeholder-approved evaluation criteria and release descriptions; minor milestones use informal, development-team-controlled versions of these artifacts.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20524190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ACAE62F1-D6B2-5F36-327B-F9D5533689BD}"/>
              </a:ext>
            </a:extLst>
          </p:cNvPr>
          <p:cNvSpPr>
            <a:spLocks noGrp="1"/>
          </p:cNvSpPr>
          <p:nvPr>
            <p:ph idx="1"/>
          </p:nvPr>
        </p:nvSpPr>
        <p:spPr>
          <a:xfrm>
            <a:off x="571500" y="300039"/>
            <a:ext cx="11010900" cy="5826126"/>
          </a:xfrm>
        </p:spPr>
        <p:txBody>
          <a:bodyPr/>
          <a:lstStyle/>
          <a:p>
            <a:endParaRPr lang="en-IN" dirty="0"/>
          </a:p>
        </p:txBody>
      </p:sp>
      <p:graphicFrame>
        <p:nvGraphicFramePr>
          <p:cNvPr id="4" name="Object 3">
            <a:extLst>
              <a:ext uri="{FF2B5EF4-FFF2-40B4-BE49-F238E27FC236}">
                <a16:creationId xmlns:a16="http://schemas.microsoft.com/office/drawing/2014/main" id="{262814CD-0002-DACE-4780-841123963219}"/>
              </a:ext>
            </a:extLst>
          </p:cNvPr>
          <p:cNvGraphicFramePr>
            <a:graphicFrameLocks noChangeAspect="1"/>
          </p:cNvGraphicFramePr>
          <p:nvPr>
            <p:extLst>
              <p:ext uri="{D42A27DB-BD31-4B8C-83A1-F6EECF244321}">
                <p14:modId xmlns:p14="http://schemas.microsoft.com/office/powerpoint/2010/main" val="425137122"/>
              </p:ext>
            </p:extLst>
          </p:nvPr>
        </p:nvGraphicFramePr>
        <p:xfrm>
          <a:off x="609600" y="428625"/>
          <a:ext cx="10972799" cy="4918075"/>
        </p:xfrm>
        <a:graphic>
          <a:graphicData uri="http://schemas.openxmlformats.org/presentationml/2006/ole">
            <mc:AlternateContent xmlns:mc="http://schemas.openxmlformats.org/markup-compatibility/2006">
              <mc:Choice xmlns:v="urn:schemas-microsoft-com:vml" Requires="v">
                <p:oleObj name="Bitmap Image" r:id="rId2" imgW="6391440" imgH="3724200" progId="PBrush">
                  <p:embed/>
                </p:oleObj>
              </mc:Choice>
              <mc:Fallback>
                <p:oleObj name="Bitmap Image" r:id="rId2" imgW="6391440" imgH="3724200" progId="PBrush">
                  <p:embed/>
                  <p:pic>
                    <p:nvPicPr>
                      <p:cNvPr id="0" name=""/>
                      <p:cNvPicPr/>
                      <p:nvPr/>
                    </p:nvPicPr>
                    <p:blipFill>
                      <a:blip r:embed="rId3"/>
                      <a:stretch>
                        <a:fillRect/>
                      </a:stretch>
                    </p:blipFill>
                    <p:spPr>
                      <a:xfrm>
                        <a:off x="609600" y="428625"/>
                        <a:ext cx="10972799" cy="4918075"/>
                      </a:xfrm>
                      <a:prstGeom prst="rect">
                        <a:avLst/>
                      </a:prstGeom>
                    </p:spPr>
                  </p:pic>
                </p:oleObj>
              </mc:Fallback>
            </mc:AlternateContent>
          </a:graphicData>
        </a:graphic>
      </p:graphicFrame>
    </p:spTree>
    <p:extLst>
      <p:ext uri="{BB962C8B-B14F-4D97-AF65-F5344CB8AC3E}">
        <p14:creationId xmlns:p14="http://schemas.microsoft.com/office/powerpoint/2010/main" val="349419405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13B7B13D-33E0-3157-81B6-AFA6A9E3DC93}"/>
              </a:ext>
            </a:extLst>
          </p:cNvPr>
          <p:cNvSpPr>
            <a:spLocks noGrp="1"/>
          </p:cNvSpPr>
          <p:nvPr>
            <p:ph idx="1"/>
          </p:nvPr>
        </p:nvSpPr>
        <p:spPr>
          <a:xfrm>
            <a:off x="609600" y="157163"/>
            <a:ext cx="10972800" cy="5969000"/>
          </a:xfrm>
        </p:spPr>
        <p:txBody>
          <a:bodyPr/>
          <a:lstStyle/>
          <a:p>
            <a:r>
              <a:rPr lang="en-US" dirty="0"/>
              <a:t>MAJOR MILESTONES:</a:t>
            </a:r>
          </a:p>
          <a:p>
            <a:pPr marL="0" indent="0">
              <a:buNone/>
            </a:pPr>
            <a:r>
              <a:rPr lang="en-US" dirty="0"/>
              <a:t>                           The four major milestones occur at the transition points between life-cycle phases. </a:t>
            </a:r>
          </a:p>
          <a:p>
            <a:r>
              <a:rPr lang="en-US" dirty="0"/>
              <a:t>They can be used in many different process models, including the conventional waterfall model. </a:t>
            </a:r>
          </a:p>
          <a:p>
            <a:r>
              <a:rPr lang="en-US" dirty="0"/>
              <a:t>In an iterative model, the major milestones are used to achieve concurrence among all stakeholders on the current state of the project. Different stakeholders have very different concerns: </a:t>
            </a:r>
          </a:p>
          <a:p>
            <a:pPr marL="0" indent="0">
              <a:buNone/>
            </a:pPr>
            <a:r>
              <a:rPr lang="en-US" dirty="0"/>
              <a:t> Customers: schedule and budget estimates, feasibility, risk assessment, requirements understanding, progress, product line compatibility. </a:t>
            </a:r>
          </a:p>
          <a:p>
            <a:pPr marL="0" indent="0">
              <a:buNone/>
            </a:pPr>
            <a:r>
              <a:rPr lang="en-US" dirty="0"/>
              <a:t> Users: consistency with requirements and usage scenarios, potential for accommodating growth, quality attributes. </a:t>
            </a:r>
          </a:p>
        </p:txBody>
      </p:sp>
    </p:spTree>
    <p:extLst>
      <p:ext uri="{BB962C8B-B14F-4D97-AF65-F5344CB8AC3E}">
        <p14:creationId xmlns:p14="http://schemas.microsoft.com/office/powerpoint/2010/main" val="25473620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C711CCE-0993-B220-1A4E-7DC071342516}"/>
              </a:ext>
            </a:extLst>
          </p:cNvPr>
          <p:cNvSpPr>
            <a:spLocks noGrp="1"/>
          </p:cNvSpPr>
          <p:nvPr>
            <p:ph idx="1"/>
          </p:nvPr>
        </p:nvSpPr>
        <p:spPr>
          <a:xfrm>
            <a:off x="609600" y="128589"/>
            <a:ext cx="10972800" cy="5997576"/>
          </a:xfrm>
        </p:spPr>
        <p:txBody>
          <a:bodyPr/>
          <a:lstStyle/>
          <a:p>
            <a:r>
              <a:rPr lang="en-US" dirty="0"/>
              <a:t>Architects and systems engineers: product line compatibility, requirements changes, trade-off analyses, completeness and consistency, balance among risk, quality, and usability </a:t>
            </a:r>
          </a:p>
          <a:p>
            <a:r>
              <a:rPr lang="en-US" dirty="0"/>
              <a:t>Developers: sufficiency of requirements detail and usage scenario descriptions, frameworks for component selection or development, resolution of development risk, product line compatibility, sufficiency of the development environment </a:t>
            </a:r>
          </a:p>
          <a:p>
            <a:r>
              <a:rPr lang="en-US" dirty="0"/>
              <a:t>Maintainers: sufficiency of product and documentation artifacts, understandability, interoperability with existing systems, sufficiency of maintenance environment </a:t>
            </a:r>
          </a:p>
          <a:p>
            <a:r>
              <a:rPr lang="en-US" dirty="0"/>
              <a:t> Others: possibly many other perspectives by stakeholders such as regulatory agencies, independent verification and validation contractors, venture capital investors, subcontractors, associate contractors, and sales and marketing teams</a:t>
            </a:r>
            <a:endParaRPr lang="en-IN" dirty="0"/>
          </a:p>
          <a:p>
            <a:endParaRPr lang="en-IN" dirty="0"/>
          </a:p>
        </p:txBody>
      </p:sp>
    </p:spTree>
    <p:extLst>
      <p:ext uri="{BB962C8B-B14F-4D97-AF65-F5344CB8AC3E}">
        <p14:creationId xmlns:p14="http://schemas.microsoft.com/office/powerpoint/2010/main" val="9289342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A24F503-9AB0-821D-6CC3-0DE7EFE90C50}"/>
              </a:ext>
            </a:extLst>
          </p:cNvPr>
          <p:cNvSpPr>
            <a:spLocks noGrp="1"/>
          </p:cNvSpPr>
          <p:nvPr>
            <p:ph idx="1"/>
          </p:nvPr>
        </p:nvSpPr>
        <p:spPr>
          <a:xfrm>
            <a:off x="609600" y="271463"/>
            <a:ext cx="10972800" cy="5854701"/>
          </a:xfrm>
        </p:spPr>
        <p:txBody>
          <a:bodyPr/>
          <a:lstStyle/>
          <a:p>
            <a:endParaRPr lang="en-IN" dirty="0"/>
          </a:p>
        </p:txBody>
      </p:sp>
      <p:graphicFrame>
        <p:nvGraphicFramePr>
          <p:cNvPr id="4" name="Object 3">
            <a:extLst>
              <a:ext uri="{FF2B5EF4-FFF2-40B4-BE49-F238E27FC236}">
                <a16:creationId xmlns:a16="http://schemas.microsoft.com/office/drawing/2014/main" id="{F6EABB7D-3477-A9EE-524F-28D14C7C98F7}"/>
              </a:ext>
            </a:extLst>
          </p:cNvPr>
          <p:cNvGraphicFramePr>
            <a:graphicFrameLocks noChangeAspect="1"/>
          </p:cNvGraphicFramePr>
          <p:nvPr>
            <p:extLst>
              <p:ext uri="{D42A27DB-BD31-4B8C-83A1-F6EECF244321}">
                <p14:modId xmlns:p14="http://schemas.microsoft.com/office/powerpoint/2010/main" val="597716954"/>
              </p:ext>
            </p:extLst>
          </p:nvPr>
        </p:nvGraphicFramePr>
        <p:xfrm>
          <a:off x="609600" y="271464"/>
          <a:ext cx="10972800" cy="5981700"/>
        </p:xfrm>
        <a:graphic>
          <a:graphicData uri="http://schemas.openxmlformats.org/presentationml/2006/ole">
            <mc:AlternateContent xmlns:mc="http://schemas.openxmlformats.org/markup-compatibility/2006">
              <mc:Choice xmlns:v="urn:schemas-microsoft-com:vml" Requires="v">
                <p:oleObj name="Bitmap Image" r:id="rId2" imgW="6381720" imgH="5533920" progId="PBrush">
                  <p:embed/>
                </p:oleObj>
              </mc:Choice>
              <mc:Fallback>
                <p:oleObj name="Bitmap Image" r:id="rId2" imgW="6381720" imgH="5533920" progId="PBrush">
                  <p:embed/>
                  <p:pic>
                    <p:nvPicPr>
                      <p:cNvPr id="0" name=""/>
                      <p:cNvPicPr/>
                      <p:nvPr/>
                    </p:nvPicPr>
                    <p:blipFill>
                      <a:blip r:embed="rId3"/>
                      <a:stretch>
                        <a:fillRect/>
                      </a:stretch>
                    </p:blipFill>
                    <p:spPr>
                      <a:xfrm>
                        <a:off x="609600" y="271464"/>
                        <a:ext cx="10972800" cy="5981700"/>
                      </a:xfrm>
                      <a:prstGeom prst="rect">
                        <a:avLst/>
                      </a:prstGeom>
                    </p:spPr>
                  </p:pic>
                </p:oleObj>
              </mc:Fallback>
            </mc:AlternateContent>
          </a:graphicData>
        </a:graphic>
      </p:graphicFrame>
    </p:spTree>
    <p:extLst>
      <p:ext uri="{BB962C8B-B14F-4D97-AF65-F5344CB8AC3E}">
        <p14:creationId xmlns:p14="http://schemas.microsoft.com/office/powerpoint/2010/main" val="37440944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0156346-D92F-EE60-659C-0D0AF22E4B45}"/>
              </a:ext>
            </a:extLst>
          </p:cNvPr>
          <p:cNvSpPr>
            <a:spLocks noGrp="1"/>
          </p:cNvSpPr>
          <p:nvPr>
            <p:ph idx="1"/>
          </p:nvPr>
        </p:nvSpPr>
        <p:spPr>
          <a:xfrm>
            <a:off x="609600" y="142875"/>
            <a:ext cx="10972800" cy="5983289"/>
          </a:xfrm>
        </p:spPr>
        <p:txBody>
          <a:bodyPr/>
          <a:lstStyle/>
          <a:p>
            <a:pPr marL="0" indent="0">
              <a:buNone/>
            </a:pPr>
            <a:r>
              <a:rPr lang="en-US" sz="2400" dirty="0">
                <a:latin typeface="Times New Roman" panose="02020603050405020304" pitchFamily="18" charset="0"/>
                <a:cs typeface="Times New Roman" panose="02020603050405020304" pitchFamily="18" charset="0"/>
              </a:rPr>
              <a:t>Life-Cycle Objectives Milestone:</a:t>
            </a:r>
          </a:p>
          <a:p>
            <a:r>
              <a:rPr lang="en-US" sz="2400" dirty="0">
                <a:latin typeface="Times New Roman" panose="02020603050405020304" pitchFamily="18" charset="0"/>
                <a:cs typeface="Times New Roman" panose="02020603050405020304" pitchFamily="18" charset="0"/>
              </a:rPr>
              <a:t> The life-cycle objectives milestone occurs at the end of the inception phase. </a:t>
            </a:r>
          </a:p>
          <a:p>
            <a:r>
              <a:rPr lang="en-US" sz="2400" dirty="0">
                <a:latin typeface="Times New Roman" panose="02020603050405020304" pitchFamily="18" charset="0"/>
                <a:cs typeface="Times New Roman" panose="02020603050405020304" pitchFamily="18" charset="0"/>
              </a:rPr>
              <a:t>The goal is to present to all stakeholders a recommendation on how to proceed with development, including a plan, estimated cost and schedule, and expected benefits and cost savings. </a:t>
            </a:r>
          </a:p>
          <a:p>
            <a:r>
              <a:rPr lang="en-US" sz="2400" dirty="0">
                <a:latin typeface="Times New Roman" panose="02020603050405020304" pitchFamily="18" charset="0"/>
                <a:cs typeface="Times New Roman" panose="02020603050405020304" pitchFamily="18" charset="0"/>
              </a:rPr>
              <a:t>A successfully completed life-cycle objectives milestone will result in authorization from all stakeholders to proceed with the elaboration phase</a:t>
            </a:r>
          </a:p>
          <a:p>
            <a:pPr marL="0" indent="0">
              <a:buNone/>
            </a:pPr>
            <a:r>
              <a:rPr lang="en-US" sz="2400" dirty="0">
                <a:latin typeface="Times New Roman" panose="02020603050405020304" pitchFamily="18" charset="0"/>
                <a:cs typeface="Times New Roman" panose="02020603050405020304" pitchFamily="18" charset="0"/>
              </a:rPr>
              <a:t> Life-Cycle Architecture Milestone:</a:t>
            </a:r>
          </a:p>
          <a:p>
            <a:r>
              <a:rPr lang="en-US" sz="2400" dirty="0">
                <a:latin typeface="Times New Roman" panose="02020603050405020304" pitchFamily="18" charset="0"/>
                <a:cs typeface="Times New Roman" panose="02020603050405020304" pitchFamily="18" charset="0"/>
              </a:rPr>
              <a:t> The life-cycle architecture milestone occurs at the end of the elaboration phase.</a:t>
            </a:r>
          </a:p>
          <a:p>
            <a:r>
              <a:rPr lang="en-US" sz="2400" dirty="0">
                <a:latin typeface="Times New Roman" panose="02020603050405020304" pitchFamily="18" charset="0"/>
                <a:cs typeface="Times New Roman" panose="02020603050405020304" pitchFamily="18" charset="0"/>
              </a:rPr>
              <a:t> The primary goal is to demonstrate an executable architecture to all stakeholders.</a:t>
            </a:r>
          </a:p>
          <a:p>
            <a:r>
              <a:rPr lang="en-US" sz="2400" dirty="0">
                <a:latin typeface="Times New Roman" panose="02020603050405020304" pitchFamily="18" charset="0"/>
                <a:cs typeface="Times New Roman" panose="02020603050405020304" pitchFamily="18" charset="0"/>
              </a:rPr>
              <a:t> The baseline architecture consists of both a human-readable representation  and a configuration-controlled set of software components captured in the engineering artifacts.</a:t>
            </a:r>
          </a:p>
          <a:p>
            <a:r>
              <a:rPr lang="en-US" sz="2400" dirty="0">
                <a:latin typeface="Times New Roman" panose="02020603050405020304" pitchFamily="18" charset="0"/>
                <a:cs typeface="Times New Roman" panose="02020603050405020304" pitchFamily="18" charset="0"/>
              </a:rPr>
              <a:t> A successfully completed life-cycle architecture milestone will result in authorization from the stakeholders to proceed with the construction phase</a:t>
            </a:r>
            <a:r>
              <a:rPr lang="en-US" dirty="0"/>
              <a:t>.</a:t>
            </a:r>
            <a:endParaRPr lang="en-IN" dirty="0"/>
          </a:p>
        </p:txBody>
      </p:sp>
    </p:spTree>
    <p:extLst>
      <p:ext uri="{BB962C8B-B14F-4D97-AF65-F5344CB8AC3E}">
        <p14:creationId xmlns:p14="http://schemas.microsoft.com/office/powerpoint/2010/main" val="40934388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39E26F-935F-5B97-C71E-ED61B4F64368}"/>
              </a:ext>
            </a:extLst>
          </p:cNvPr>
          <p:cNvSpPr>
            <a:spLocks noGrp="1"/>
          </p:cNvSpPr>
          <p:nvPr>
            <p:ph type="title"/>
          </p:nvPr>
        </p:nvSpPr>
        <p:spPr>
          <a:xfrm>
            <a:off x="609600" y="217488"/>
            <a:ext cx="10972800" cy="1211262"/>
          </a:xfrm>
        </p:spPr>
        <p:txBody>
          <a:bodyPr/>
          <a:lstStyle/>
          <a:p>
            <a:r>
              <a:rPr lang="en-US" sz="2400" dirty="0">
                <a:latin typeface="Times New Roman" panose="02020603050405020304" pitchFamily="18" charset="0"/>
                <a:cs typeface="Times New Roman" panose="02020603050405020304" pitchFamily="18" charset="0"/>
              </a:rPr>
              <a:t>.</a:t>
            </a:r>
            <a:endParaRPr lang="en-IN" sz="2400"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19AF5ADA-0746-E477-1325-B98AC78570D7}"/>
              </a:ext>
            </a:extLst>
          </p:cNvPr>
          <p:cNvSpPr>
            <a:spLocks noGrp="1"/>
          </p:cNvSpPr>
          <p:nvPr>
            <p:ph idx="1"/>
          </p:nvPr>
        </p:nvSpPr>
        <p:spPr/>
        <p:txBody>
          <a:bodyPr/>
          <a:lstStyle/>
          <a:p>
            <a:endParaRPr lang="en-IN" dirty="0"/>
          </a:p>
        </p:txBody>
      </p:sp>
      <p:graphicFrame>
        <p:nvGraphicFramePr>
          <p:cNvPr id="4" name="Object 3">
            <a:extLst>
              <a:ext uri="{FF2B5EF4-FFF2-40B4-BE49-F238E27FC236}">
                <a16:creationId xmlns:a16="http://schemas.microsoft.com/office/drawing/2014/main" id="{94C52310-DE68-0522-5077-3F57283A57D2}"/>
              </a:ext>
            </a:extLst>
          </p:cNvPr>
          <p:cNvGraphicFramePr>
            <a:graphicFrameLocks noChangeAspect="1"/>
          </p:cNvGraphicFramePr>
          <p:nvPr>
            <p:extLst>
              <p:ext uri="{D42A27DB-BD31-4B8C-83A1-F6EECF244321}">
                <p14:modId xmlns:p14="http://schemas.microsoft.com/office/powerpoint/2010/main" val="4093069161"/>
              </p:ext>
            </p:extLst>
          </p:nvPr>
        </p:nvGraphicFramePr>
        <p:xfrm>
          <a:off x="609600" y="217488"/>
          <a:ext cx="11320463" cy="5908676"/>
        </p:xfrm>
        <a:graphic>
          <a:graphicData uri="http://schemas.openxmlformats.org/presentationml/2006/ole">
            <mc:AlternateContent xmlns:mc="http://schemas.openxmlformats.org/markup-compatibility/2006">
              <mc:Choice xmlns:v="urn:schemas-microsoft-com:vml" Requires="v">
                <p:oleObj name="Bitmap Image" r:id="rId2" imgW="6676920" imgH="3352680" progId="PBrush">
                  <p:embed/>
                </p:oleObj>
              </mc:Choice>
              <mc:Fallback>
                <p:oleObj name="Bitmap Image" r:id="rId2" imgW="6676920" imgH="3352680" progId="PBrush">
                  <p:embed/>
                  <p:pic>
                    <p:nvPicPr>
                      <p:cNvPr id="0" name=""/>
                      <p:cNvPicPr/>
                      <p:nvPr/>
                    </p:nvPicPr>
                    <p:blipFill>
                      <a:blip r:embed="rId3"/>
                      <a:stretch>
                        <a:fillRect/>
                      </a:stretch>
                    </p:blipFill>
                    <p:spPr>
                      <a:xfrm>
                        <a:off x="609600" y="217488"/>
                        <a:ext cx="11320463" cy="5908676"/>
                      </a:xfrm>
                      <a:prstGeom prst="rect">
                        <a:avLst/>
                      </a:prstGeom>
                    </p:spPr>
                  </p:pic>
                </p:oleObj>
              </mc:Fallback>
            </mc:AlternateContent>
          </a:graphicData>
        </a:graphic>
      </p:graphicFrame>
    </p:spTree>
    <p:extLst>
      <p:ext uri="{BB962C8B-B14F-4D97-AF65-F5344CB8AC3E}">
        <p14:creationId xmlns:p14="http://schemas.microsoft.com/office/powerpoint/2010/main" val="369525985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BB5AC1F-48EA-6CBC-5D97-6FC0B6273132}"/>
              </a:ext>
            </a:extLst>
          </p:cNvPr>
          <p:cNvSpPr>
            <a:spLocks noGrp="1"/>
          </p:cNvSpPr>
          <p:nvPr>
            <p:ph idx="1"/>
          </p:nvPr>
        </p:nvSpPr>
        <p:spPr>
          <a:xfrm>
            <a:off x="314325" y="157164"/>
            <a:ext cx="11439525" cy="5829299"/>
          </a:xfrm>
        </p:spPr>
        <p:txBody>
          <a:bodyPr/>
          <a:lstStyle/>
          <a:p>
            <a:pPr marL="0" indent="0">
              <a:buNone/>
            </a:pPr>
            <a:r>
              <a:rPr lang="en-US" dirty="0"/>
              <a:t>Initial Operational Capability Milestone:</a:t>
            </a:r>
          </a:p>
          <a:p>
            <a:r>
              <a:rPr lang="en-US" dirty="0"/>
              <a:t> The initial operational capability milestone occurs late in the construction phase. </a:t>
            </a:r>
          </a:p>
          <a:p>
            <a:r>
              <a:rPr lang="en-US" dirty="0"/>
              <a:t>The goals are to assess the readiness of the software to begin the transition into customer/user sites and to authorize the start of acceptance testing.</a:t>
            </a:r>
          </a:p>
          <a:p>
            <a:pPr marL="0" indent="0">
              <a:buNone/>
            </a:pPr>
            <a:r>
              <a:rPr lang="en-US" dirty="0"/>
              <a:t>Product Release Milestone:</a:t>
            </a:r>
          </a:p>
          <a:p>
            <a:r>
              <a:rPr lang="en-US" dirty="0"/>
              <a:t> The product release milestone occurs at the end of the transition phase.</a:t>
            </a:r>
          </a:p>
          <a:p>
            <a:r>
              <a:rPr lang="en-US" dirty="0"/>
              <a:t> The goal is to assess the completion of the software and its transition to the support organization, if any. The results of acceptance testing are reviewed, and all open issues are addressed. </a:t>
            </a:r>
            <a:endParaRPr lang="en-IN" dirty="0"/>
          </a:p>
        </p:txBody>
      </p:sp>
    </p:spTree>
    <p:extLst>
      <p:ext uri="{BB962C8B-B14F-4D97-AF65-F5344CB8AC3E}">
        <p14:creationId xmlns:p14="http://schemas.microsoft.com/office/powerpoint/2010/main" val="70021845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41491A9C-1431-FD7E-F40E-B9026790F2BD}"/>
              </a:ext>
            </a:extLst>
          </p:cNvPr>
          <p:cNvSpPr>
            <a:spLocks noGrp="1"/>
          </p:cNvSpPr>
          <p:nvPr>
            <p:ph idx="1"/>
          </p:nvPr>
        </p:nvSpPr>
        <p:spPr>
          <a:xfrm>
            <a:off x="614362" y="242889"/>
            <a:ext cx="10968037" cy="5883276"/>
          </a:xfrm>
        </p:spPr>
        <p:txBody>
          <a:bodyPr/>
          <a:lstStyle/>
          <a:p>
            <a:pPr marL="0" indent="0">
              <a:buNone/>
            </a:pPr>
            <a:r>
              <a:rPr lang="en-US" sz="2400" dirty="0">
                <a:latin typeface="Times New Roman" panose="02020603050405020304" pitchFamily="18" charset="0"/>
                <a:cs typeface="Times New Roman" panose="02020603050405020304" pitchFamily="18" charset="0"/>
              </a:rPr>
              <a:t>MINOR MILESTONES:</a:t>
            </a:r>
          </a:p>
          <a:p>
            <a:r>
              <a:rPr lang="en-US" sz="2400" dirty="0">
                <a:latin typeface="Times New Roman" panose="02020603050405020304" pitchFamily="18" charset="0"/>
                <a:cs typeface="Times New Roman" panose="02020603050405020304" pitchFamily="18" charset="0"/>
              </a:rPr>
              <a:t> For most iterations, which have a one-month to six-month duration, only two minor milestones are needed: the iteration readiness review and the iteration assessment review.</a:t>
            </a:r>
          </a:p>
          <a:p>
            <a:r>
              <a:rPr lang="en-US" sz="2400" dirty="0">
                <a:latin typeface="Times New Roman" panose="02020603050405020304" pitchFamily="18" charset="0"/>
                <a:cs typeface="Times New Roman" panose="02020603050405020304" pitchFamily="18" charset="0"/>
              </a:rPr>
              <a:t> Iteration Readiness Review: This informal milestone is conducted at the start of each iteration to review the detailed iteration plan and the evaluation criteria that have been allocated to this iteration . </a:t>
            </a:r>
          </a:p>
          <a:p>
            <a:r>
              <a:rPr lang="en-US" sz="2400" dirty="0">
                <a:latin typeface="Times New Roman" panose="02020603050405020304" pitchFamily="18" charset="0"/>
                <a:cs typeface="Times New Roman" panose="02020603050405020304" pitchFamily="18" charset="0"/>
              </a:rPr>
              <a:t> Iteration Assessment Review: This informal milestone is conducted at the end of each iteration to assess the degree to which the iteration achieved its objectives and satisfied its evaluation criteria, to review iteration results.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1371020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C61C81-47AC-6864-B6DE-7C031637278E}"/>
              </a:ext>
            </a:extLst>
          </p:cNvPr>
          <p:cNvSpPr>
            <a:spLocks noGrp="1"/>
          </p:cNvSpPr>
          <p:nvPr>
            <p:ph type="title"/>
          </p:nvPr>
        </p:nvSpPr>
        <p:spPr>
          <a:xfrm>
            <a:off x="609600" y="274638"/>
            <a:ext cx="10972800" cy="457198"/>
          </a:xfrm>
        </p:spPr>
        <p:txBody>
          <a:bodyPr/>
          <a:lstStyle/>
          <a:p>
            <a:r>
              <a:rPr lang="en-IN" sz="2400" dirty="0">
                <a:latin typeface="Times New Roman" panose="02020603050405020304" pitchFamily="18" charset="0"/>
                <a:cs typeface="Times New Roman" panose="02020603050405020304" pitchFamily="18" charset="0"/>
              </a:rPr>
              <a:t>A MANAGEMENT PERSPECTIVE </a:t>
            </a:r>
          </a:p>
        </p:txBody>
      </p:sp>
      <p:sp>
        <p:nvSpPr>
          <p:cNvPr id="3" name="Content Placeholder 2">
            <a:extLst>
              <a:ext uri="{FF2B5EF4-FFF2-40B4-BE49-F238E27FC236}">
                <a16:creationId xmlns:a16="http://schemas.microsoft.com/office/drawing/2014/main" id="{2CA14390-4E32-C538-0193-C3C550286909}"/>
              </a:ext>
            </a:extLst>
          </p:cNvPr>
          <p:cNvSpPr>
            <a:spLocks noGrp="1"/>
          </p:cNvSpPr>
          <p:nvPr>
            <p:ph idx="1"/>
          </p:nvPr>
        </p:nvSpPr>
        <p:spPr>
          <a:xfrm>
            <a:off x="609600" y="957263"/>
            <a:ext cx="10972800" cy="5168902"/>
          </a:xfrm>
        </p:spPr>
        <p:txBody>
          <a:bodyPr/>
          <a:lstStyle/>
          <a:p>
            <a:pPr marL="0" indent="0">
              <a:buNone/>
            </a:pPr>
            <a:r>
              <a:rPr lang="en-US" sz="2400" dirty="0">
                <a:latin typeface="Times New Roman" panose="02020603050405020304" pitchFamily="18" charset="0"/>
                <a:cs typeface="Times New Roman" panose="02020603050405020304" pitchFamily="18" charset="0"/>
              </a:rPr>
              <a:t>The most critical technical product of a software project is its architecture: </a:t>
            </a:r>
          </a:p>
          <a:p>
            <a:r>
              <a:rPr lang="en-US" sz="2400" dirty="0">
                <a:latin typeface="Times New Roman" panose="02020603050405020304" pitchFamily="18" charset="0"/>
                <a:cs typeface="Times New Roman" panose="02020603050405020304" pitchFamily="18" charset="0"/>
              </a:rPr>
              <a:t>The infrastructure, control, and data interfaces that permit software components to cooperate as a system and software designers to cooperate efficiently as a team. </a:t>
            </a:r>
          </a:p>
          <a:p>
            <a:r>
              <a:rPr lang="en-US" sz="2400" dirty="0">
                <a:latin typeface="Times New Roman" panose="02020603050405020304" pitchFamily="18" charset="0"/>
                <a:cs typeface="Times New Roman" panose="02020603050405020304" pitchFamily="18" charset="0"/>
              </a:rPr>
              <a:t>If a software development team is to be successful, the inter project communications, as captured in the software architecture, must be both accurate and precise.</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438219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23A7515-89E4-7C0C-2871-F31546E46E44}"/>
              </a:ext>
            </a:extLst>
          </p:cNvPr>
          <p:cNvSpPr>
            <a:spLocks noGrp="1"/>
          </p:cNvSpPr>
          <p:nvPr>
            <p:ph idx="1"/>
          </p:nvPr>
        </p:nvSpPr>
        <p:spPr/>
        <p:txBody>
          <a:bodyPr/>
          <a:lstStyle/>
          <a:p>
            <a:endParaRPr lang="en-IN" dirty="0"/>
          </a:p>
        </p:txBody>
      </p:sp>
      <p:graphicFrame>
        <p:nvGraphicFramePr>
          <p:cNvPr id="4" name="Object 3">
            <a:extLst>
              <a:ext uri="{FF2B5EF4-FFF2-40B4-BE49-F238E27FC236}">
                <a16:creationId xmlns:a16="http://schemas.microsoft.com/office/drawing/2014/main" id="{84364598-723F-F845-9CDF-88CB37611A31}"/>
              </a:ext>
            </a:extLst>
          </p:cNvPr>
          <p:cNvGraphicFramePr>
            <a:graphicFrameLocks noChangeAspect="1"/>
          </p:cNvGraphicFramePr>
          <p:nvPr>
            <p:extLst>
              <p:ext uri="{D42A27DB-BD31-4B8C-83A1-F6EECF244321}">
                <p14:modId xmlns:p14="http://schemas.microsoft.com/office/powerpoint/2010/main" val="3343971501"/>
              </p:ext>
            </p:extLst>
          </p:nvPr>
        </p:nvGraphicFramePr>
        <p:xfrm>
          <a:off x="802481" y="228601"/>
          <a:ext cx="10587038" cy="5715000"/>
        </p:xfrm>
        <a:graphic>
          <a:graphicData uri="http://schemas.openxmlformats.org/presentationml/2006/ole">
            <mc:AlternateContent xmlns:mc="http://schemas.openxmlformats.org/markup-compatibility/2006">
              <mc:Choice xmlns:v="urn:schemas-microsoft-com:vml" Requires="v">
                <p:oleObj name="Bitmap Image" r:id="rId2" imgW="6067440" imgH="3000240" progId="PBrush">
                  <p:embed/>
                </p:oleObj>
              </mc:Choice>
              <mc:Fallback>
                <p:oleObj name="Bitmap Image" r:id="rId2" imgW="6067440" imgH="3000240" progId="PBrush">
                  <p:embed/>
                  <p:pic>
                    <p:nvPicPr>
                      <p:cNvPr id="0" name=""/>
                      <p:cNvPicPr/>
                      <p:nvPr/>
                    </p:nvPicPr>
                    <p:blipFill>
                      <a:blip r:embed="rId3"/>
                      <a:stretch>
                        <a:fillRect/>
                      </a:stretch>
                    </p:blipFill>
                    <p:spPr>
                      <a:xfrm>
                        <a:off x="802481" y="228601"/>
                        <a:ext cx="10587038" cy="5715000"/>
                      </a:xfrm>
                      <a:prstGeom prst="rect">
                        <a:avLst/>
                      </a:prstGeom>
                    </p:spPr>
                  </p:pic>
                </p:oleObj>
              </mc:Fallback>
            </mc:AlternateContent>
          </a:graphicData>
        </a:graphic>
      </p:graphicFrame>
    </p:spTree>
    <p:extLst>
      <p:ext uri="{BB962C8B-B14F-4D97-AF65-F5344CB8AC3E}">
        <p14:creationId xmlns:p14="http://schemas.microsoft.com/office/powerpoint/2010/main" val="30059951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612E47A-1AC0-A5B5-6F50-FDF24D89713C}"/>
              </a:ext>
            </a:extLst>
          </p:cNvPr>
          <p:cNvSpPr>
            <a:spLocks noGrp="1"/>
          </p:cNvSpPr>
          <p:nvPr>
            <p:ph idx="1"/>
          </p:nvPr>
        </p:nvSpPr>
        <p:spPr>
          <a:xfrm>
            <a:off x="609600" y="214313"/>
            <a:ext cx="10972800" cy="5715000"/>
          </a:xfrm>
        </p:spPr>
        <p:txBody>
          <a:bodyPr/>
          <a:lstStyle/>
          <a:p>
            <a:pPr marL="0" indent="0">
              <a:buNone/>
            </a:pPr>
            <a:r>
              <a:rPr lang="en-US" sz="2400" dirty="0">
                <a:latin typeface="Times New Roman" panose="02020603050405020304" pitchFamily="18" charset="0"/>
                <a:cs typeface="Times New Roman" panose="02020603050405020304" pitchFamily="18" charset="0"/>
              </a:rPr>
              <a:t>PERIODIC STATUS ASSESSMENTS:</a:t>
            </a:r>
          </a:p>
          <a:p>
            <a:r>
              <a:rPr lang="en-US" sz="2400" dirty="0">
                <a:latin typeface="Times New Roman" panose="02020603050405020304" pitchFamily="18" charset="0"/>
                <a:cs typeface="Times New Roman" panose="02020603050405020304" pitchFamily="18" charset="0"/>
              </a:rPr>
              <a:t> Periodic status assessments are management reviews conducted at regular intervals (monthly, quarterly) to address progress and quality indicators, ensure continuous attention to project dynamics, and maintain open communications among all stakeholders.</a:t>
            </a:r>
          </a:p>
          <a:p>
            <a:r>
              <a:rPr lang="en-US" sz="2400" dirty="0">
                <a:latin typeface="Times New Roman" panose="02020603050405020304" pitchFamily="18" charset="0"/>
                <a:cs typeface="Times New Roman" panose="02020603050405020304" pitchFamily="18" charset="0"/>
              </a:rPr>
              <a:t> Periodic status assessments serve as project snapshots.</a:t>
            </a:r>
          </a:p>
          <a:p>
            <a:r>
              <a:rPr lang="en-US" sz="2400" dirty="0">
                <a:latin typeface="Times New Roman" panose="02020603050405020304" pitchFamily="18" charset="0"/>
                <a:cs typeface="Times New Roman" panose="02020603050405020304" pitchFamily="18" charset="0"/>
              </a:rPr>
              <a:t> While the period may vary, the recurring event forces the project history to be captured and documented. </a:t>
            </a:r>
          </a:p>
          <a:p>
            <a:r>
              <a:rPr lang="en-US" sz="2400" dirty="0">
                <a:latin typeface="Times New Roman" panose="02020603050405020304" pitchFamily="18" charset="0"/>
                <a:cs typeface="Times New Roman" panose="02020603050405020304" pitchFamily="18" charset="0"/>
              </a:rPr>
              <a:t>Status assessments provide the following: </a:t>
            </a:r>
          </a:p>
          <a:p>
            <a:r>
              <a:rPr lang="en-US" sz="2400" dirty="0">
                <a:latin typeface="Times New Roman" panose="02020603050405020304" pitchFamily="18" charset="0"/>
                <a:cs typeface="Times New Roman" panose="02020603050405020304" pitchFamily="18" charset="0"/>
              </a:rPr>
              <a:t> A mechanism for openly addressing, communicating, and resolving management issues, technical issues, and project risks </a:t>
            </a:r>
          </a:p>
          <a:p>
            <a:r>
              <a:rPr lang="en-US" sz="2400" dirty="0">
                <a:latin typeface="Times New Roman" panose="02020603050405020304" pitchFamily="18" charset="0"/>
                <a:cs typeface="Times New Roman" panose="02020603050405020304" pitchFamily="18" charset="0"/>
              </a:rPr>
              <a:t> Objective data derived directly from on-going activities and evolving product configurations </a:t>
            </a:r>
          </a:p>
          <a:p>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40907137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0EB2045-3C85-F3CC-B21D-DDC8CC687730}"/>
              </a:ext>
            </a:extLst>
          </p:cNvPr>
          <p:cNvSpPr>
            <a:spLocks noGrp="1"/>
          </p:cNvSpPr>
          <p:nvPr>
            <p:ph idx="1"/>
          </p:nvPr>
        </p:nvSpPr>
        <p:spPr>
          <a:xfrm>
            <a:off x="600075" y="171450"/>
            <a:ext cx="10982325" cy="5954715"/>
          </a:xfrm>
        </p:spPr>
        <p:txBody>
          <a:bodyPr/>
          <a:lstStyle/>
          <a:p>
            <a:r>
              <a:rPr lang="en-US" sz="2400" dirty="0">
                <a:latin typeface="Times New Roman" panose="02020603050405020304" pitchFamily="18" charset="0"/>
                <a:cs typeface="Times New Roman" panose="02020603050405020304" pitchFamily="18" charset="0"/>
              </a:rPr>
              <a:t>A mechanism for disseminating process, progress, quality trends, practices, and experience information to and from all stakeholders in an open forum Periodic status assessments are crucial for focusing continuous attention on the evolving health of the project and its dynamic priorities.</a:t>
            </a:r>
          </a:p>
          <a:p>
            <a:r>
              <a:rPr lang="en-US" sz="2400" dirty="0">
                <a:latin typeface="Times New Roman" panose="02020603050405020304" pitchFamily="18" charset="0"/>
                <a:cs typeface="Times New Roman" panose="02020603050405020304" pitchFamily="18" charset="0"/>
              </a:rPr>
              <a:t> They force the software project manager to collect and review the data periodically, force outside peer review, and encourage dissemination of best practices to and from other stakeholders.</a:t>
            </a:r>
          </a:p>
        </p:txBody>
      </p:sp>
    </p:spTree>
    <p:extLst>
      <p:ext uri="{BB962C8B-B14F-4D97-AF65-F5344CB8AC3E}">
        <p14:creationId xmlns:p14="http://schemas.microsoft.com/office/powerpoint/2010/main" val="39540282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C48EC8A-0D55-5AA0-C3DC-D18FEC5BCBF7}"/>
              </a:ext>
            </a:extLst>
          </p:cNvPr>
          <p:cNvSpPr>
            <a:spLocks noGrp="1"/>
          </p:cNvSpPr>
          <p:nvPr>
            <p:ph idx="1"/>
          </p:nvPr>
        </p:nvSpPr>
        <p:spPr>
          <a:xfrm>
            <a:off x="614362" y="314325"/>
            <a:ext cx="10968037" cy="5811839"/>
          </a:xfrm>
        </p:spPr>
        <p:txBody>
          <a:bodyPr/>
          <a:lstStyle/>
          <a:p>
            <a:endParaRPr lang="en-IN" dirty="0"/>
          </a:p>
        </p:txBody>
      </p:sp>
      <p:graphicFrame>
        <p:nvGraphicFramePr>
          <p:cNvPr id="4" name="Object 3">
            <a:extLst>
              <a:ext uri="{FF2B5EF4-FFF2-40B4-BE49-F238E27FC236}">
                <a16:creationId xmlns:a16="http://schemas.microsoft.com/office/drawing/2014/main" id="{57763083-E919-3CD9-FF74-101EAECF71CA}"/>
              </a:ext>
            </a:extLst>
          </p:cNvPr>
          <p:cNvGraphicFramePr>
            <a:graphicFrameLocks noChangeAspect="1"/>
          </p:cNvGraphicFramePr>
          <p:nvPr>
            <p:extLst>
              <p:ext uri="{D42A27DB-BD31-4B8C-83A1-F6EECF244321}">
                <p14:modId xmlns:p14="http://schemas.microsoft.com/office/powerpoint/2010/main" val="4167605367"/>
              </p:ext>
            </p:extLst>
          </p:nvPr>
        </p:nvGraphicFramePr>
        <p:xfrm>
          <a:off x="609600" y="314325"/>
          <a:ext cx="10968037" cy="5811839"/>
        </p:xfrm>
        <a:graphic>
          <a:graphicData uri="http://schemas.openxmlformats.org/presentationml/2006/ole">
            <mc:AlternateContent xmlns:mc="http://schemas.openxmlformats.org/markup-compatibility/2006">
              <mc:Choice xmlns:v="urn:schemas-microsoft-com:vml" Requires="v">
                <p:oleObj name="Bitmap Image" r:id="rId2" imgW="6572160" imgH="4362480" progId="PBrush">
                  <p:embed/>
                </p:oleObj>
              </mc:Choice>
              <mc:Fallback>
                <p:oleObj name="Bitmap Image" r:id="rId2" imgW="6572160" imgH="4362480" progId="PBrush">
                  <p:embed/>
                  <p:pic>
                    <p:nvPicPr>
                      <p:cNvPr id="0" name=""/>
                      <p:cNvPicPr/>
                      <p:nvPr/>
                    </p:nvPicPr>
                    <p:blipFill>
                      <a:blip r:embed="rId3"/>
                      <a:stretch>
                        <a:fillRect/>
                      </a:stretch>
                    </p:blipFill>
                    <p:spPr>
                      <a:xfrm>
                        <a:off x="609600" y="314325"/>
                        <a:ext cx="10968037" cy="5811839"/>
                      </a:xfrm>
                      <a:prstGeom prst="rect">
                        <a:avLst/>
                      </a:prstGeom>
                    </p:spPr>
                  </p:pic>
                </p:oleObj>
              </mc:Fallback>
            </mc:AlternateContent>
          </a:graphicData>
        </a:graphic>
      </p:graphicFrame>
    </p:spTree>
    <p:extLst>
      <p:ext uri="{BB962C8B-B14F-4D97-AF65-F5344CB8AC3E}">
        <p14:creationId xmlns:p14="http://schemas.microsoft.com/office/powerpoint/2010/main" val="41218656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F9004991-C74F-78BE-D0C9-5C3FAACB48DB}"/>
              </a:ext>
            </a:extLst>
          </p:cNvPr>
          <p:cNvSpPr>
            <a:spLocks noGrp="1"/>
          </p:cNvSpPr>
          <p:nvPr>
            <p:ph idx="1"/>
          </p:nvPr>
        </p:nvSpPr>
        <p:spPr>
          <a:xfrm>
            <a:off x="257175" y="228600"/>
            <a:ext cx="11630025" cy="5357814"/>
          </a:xfrm>
        </p:spPr>
        <p:txBody>
          <a:bodyPr/>
          <a:lstStyle/>
          <a:p>
            <a:pPr marL="0" indent="0">
              <a:buNone/>
            </a:pPr>
            <a:r>
              <a:rPr lang="en-US" sz="2400" dirty="0">
                <a:latin typeface="Times New Roman" panose="02020603050405020304" pitchFamily="18" charset="0"/>
                <a:cs typeface="Times New Roman" panose="02020603050405020304" pitchFamily="18" charset="0"/>
              </a:rPr>
              <a:t>From a management perspective, there are three different aspects of architecture.</a:t>
            </a:r>
          </a:p>
          <a:p>
            <a:pPr marL="0" indent="0">
              <a:buNone/>
            </a:pPr>
            <a:r>
              <a:rPr lang="en-US" sz="2400" dirty="0">
                <a:latin typeface="Times New Roman" panose="02020603050405020304" pitchFamily="18" charset="0"/>
                <a:cs typeface="Times New Roman" panose="02020603050405020304" pitchFamily="18" charset="0"/>
              </a:rPr>
              <a:t> 1. An architecture is the design of a software system this includes all engineering necessary to specify a complete bill of materials. </a:t>
            </a:r>
          </a:p>
          <a:p>
            <a:pPr marL="0" indent="0">
              <a:buNone/>
            </a:pPr>
            <a:r>
              <a:rPr lang="en-US" sz="2400" dirty="0">
                <a:latin typeface="Times New Roman" panose="02020603050405020304" pitchFamily="18" charset="0"/>
                <a:cs typeface="Times New Roman" panose="02020603050405020304" pitchFamily="18" charset="0"/>
              </a:rPr>
              <a:t>2. An architecture baseline is a slice of information across the engineering artifact sets sufficient to satisfy all stakeholders that the vision (function and quality) can be achieved within the parameters of the business case (cost, profit, time, technology, and people).</a:t>
            </a:r>
          </a:p>
          <a:p>
            <a:pPr marL="0" indent="0">
              <a:buNone/>
            </a:pPr>
            <a:r>
              <a:rPr lang="en-US" sz="2400" dirty="0">
                <a:latin typeface="Times New Roman" panose="02020603050405020304" pitchFamily="18" charset="0"/>
                <a:cs typeface="Times New Roman" panose="02020603050405020304" pitchFamily="18" charset="0"/>
              </a:rPr>
              <a:t>3. An architecture description is an organized subset of information extracted from the design set model. </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54671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90820012-3273-DBC3-B714-7895D6499959}"/>
              </a:ext>
            </a:extLst>
          </p:cNvPr>
          <p:cNvSpPr>
            <a:spLocks noGrp="1"/>
          </p:cNvSpPr>
          <p:nvPr>
            <p:ph idx="1"/>
          </p:nvPr>
        </p:nvSpPr>
        <p:spPr>
          <a:xfrm>
            <a:off x="585788" y="471488"/>
            <a:ext cx="10996612" cy="5654675"/>
          </a:xfrm>
        </p:spPr>
        <p:txBody>
          <a:bodyPr/>
          <a:lstStyle/>
          <a:p>
            <a:pPr marL="0" indent="0">
              <a:buNone/>
            </a:pPr>
            <a:r>
              <a:rPr lang="en-US" sz="2400" dirty="0">
                <a:latin typeface="Times New Roman" panose="02020603050405020304" pitchFamily="18" charset="0"/>
                <a:cs typeface="Times New Roman" panose="02020603050405020304" pitchFamily="18" charset="0"/>
              </a:rPr>
              <a:t>The number of views and the level of detail in each view can vary widely. The importance of software architecture and its close linkage with modern software development processes can be summarized as follows:  </a:t>
            </a:r>
          </a:p>
          <a:p>
            <a:r>
              <a:rPr lang="en-US" sz="2400" dirty="0">
                <a:latin typeface="Times New Roman" panose="02020603050405020304" pitchFamily="18" charset="0"/>
                <a:cs typeface="Times New Roman" panose="02020603050405020304" pitchFamily="18" charset="0"/>
              </a:rPr>
              <a:t>Achieving a stable software architecture represents a significant project milestone at which the critical make/buy decisions should have been resolved. </a:t>
            </a:r>
          </a:p>
          <a:p>
            <a:r>
              <a:rPr lang="en-US" sz="2400" dirty="0">
                <a:latin typeface="Times New Roman" panose="02020603050405020304" pitchFamily="18" charset="0"/>
                <a:cs typeface="Times New Roman" panose="02020603050405020304" pitchFamily="18" charset="0"/>
              </a:rPr>
              <a:t> Architecture representations provide a basis for balancing the trade-offs between the problem space  and the solution space.</a:t>
            </a:r>
          </a:p>
          <a:p>
            <a:r>
              <a:rPr lang="en-US" sz="2400" dirty="0">
                <a:latin typeface="Times New Roman" panose="02020603050405020304" pitchFamily="18" charset="0"/>
                <a:cs typeface="Times New Roman" panose="02020603050405020304" pitchFamily="18" charset="0"/>
              </a:rPr>
              <a:t> Poor architectures and immature processes are often given as reasons for project failures. </a:t>
            </a:r>
          </a:p>
          <a:p>
            <a:r>
              <a:rPr lang="en-US" sz="2400" dirty="0">
                <a:latin typeface="Times New Roman" panose="02020603050405020304" pitchFamily="18" charset="0"/>
                <a:cs typeface="Times New Roman" panose="02020603050405020304" pitchFamily="18" charset="0"/>
              </a:rPr>
              <a:t> A mature process, an understanding of the primary requirements, and a demonstrable architecture are important prerequisites for predictable planning. </a:t>
            </a:r>
          </a:p>
          <a:p>
            <a:pPr marL="0" indent="0">
              <a:buNone/>
            </a:pP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8851572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66949C5B-7225-71AD-FE47-EBE1B84B6849}"/>
              </a:ext>
            </a:extLst>
          </p:cNvPr>
          <p:cNvSpPr>
            <a:spLocks noGrp="1"/>
          </p:cNvSpPr>
          <p:nvPr>
            <p:ph idx="1"/>
          </p:nvPr>
        </p:nvSpPr>
        <p:spPr>
          <a:xfrm>
            <a:off x="609600" y="257175"/>
            <a:ext cx="10972800" cy="5868989"/>
          </a:xfrm>
        </p:spPr>
        <p:txBody>
          <a:bodyPr/>
          <a:lstStyle/>
          <a:p>
            <a:pPr marL="0" indent="0">
              <a:buNone/>
            </a:pPr>
            <a:r>
              <a:rPr lang="en-IN" dirty="0"/>
              <a:t>A TECHNICAL PERSPECTIVE:</a:t>
            </a:r>
          </a:p>
          <a:p>
            <a:r>
              <a:rPr lang="en-US" sz="2400" dirty="0">
                <a:latin typeface="Times New Roman" panose="02020603050405020304" pitchFamily="18" charset="0"/>
                <a:cs typeface="Times New Roman" panose="02020603050405020304" pitchFamily="18" charset="0"/>
              </a:rPr>
              <a:t>The design model includes the full breadth and depth of information.</a:t>
            </a:r>
          </a:p>
          <a:p>
            <a:r>
              <a:rPr lang="en-US" sz="2400" dirty="0">
                <a:latin typeface="Times New Roman" panose="02020603050405020304" pitchFamily="18" charset="0"/>
                <a:cs typeface="Times New Roman" panose="02020603050405020304" pitchFamily="18" charset="0"/>
              </a:rPr>
              <a:t> An architecture view is an abstraction of the design model; it contains only the architecturally significant information. </a:t>
            </a:r>
          </a:p>
          <a:p>
            <a:r>
              <a:rPr lang="en-US" sz="2400" dirty="0">
                <a:latin typeface="Times New Roman" panose="02020603050405020304" pitchFamily="18" charset="0"/>
                <a:cs typeface="Times New Roman" panose="02020603050405020304" pitchFamily="18" charset="0"/>
              </a:rPr>
              <a:t>Most real-world systems require four views:</a:t>
            </a:r>
          </a:p>
          <a:p>
            <a:pPr marL="0" indent="0">
              <a:buNone/>
            </a:pPr>
            <a:r>
              <a:rPr lang="en-US" sz="2400" dirty="0">
                <a:latin typeface="Times New Roman" panose="02020603050405020304" pitchFamily="18" charset="0"/>
                <a:cs typeface="Times New Roman" panose="02020603050405020304" pitchFamily="18" charset="0"/>
              </a:rPr>
              <a:t>              Design, Process, Component, And Deployment</a:t>
            </a:r>
          </a:p>
          <a:p>
            <a:r>
              <a:rPr lang="en-US" sz="2400" dirty="0">
                <a:latin typeface="Times New Roman" panose="02020603050405020304" pitchFamily="18" charset="0"/>
                <a:cs typeface="Times New Roman" panose="02020603050405020304" pitchFamily="18" charset="0"/>
              </a:rPr>
              <a:t>Design: describes architecturally significant structures and functions of the design model </a:t>
            </a:r>
          </a:p>
          <a:p>
            <a:r>
              <a:rPr lang="en-US" sz="2400" dirty="0">
                <a:latin typeface="Times New Roman" panose="02020603050405020304" pitchFamily="18" charset="0"/>
                <a:cs typeface="Times New Roman" panose="02020603050405020304" pitchFamily="18" charset="0"/>
              </a:rPr>
              <a:t> Process: describes concurrency and control thread relationships among the design, component, and deployment views </a:t>
            </a:r>
          </a:p>
          <a:p>
            <a:r>
              <a:rPr lang="en-US" sz="2400" dirty="0">
                <a:latin typeface="Times New Roman" panose="02020603050405020304" pitchFamily="18" charset="0"/>
                <a:cs typeface="Times New Roman" panose="02020603050405020304" pitchFamily="18" charset="0"/>
              </a:rPr>
              <a:t> Component: describes the structure of the implementation set.</a:t>
            </a:r>
          </a:p>
          <a:p>
            <a:r>
              <a:rPr lang="en-US" sz="2400" dirty="0">
                <a:latin typeface="Times New Roman" panose="02020603050405020304" pitchFamily="18" charset="0"/>
                <a:cs typeface="Times New Roman" panose="02020603050405020304" pitchFamily="18" charset="0"/>
              </a:rPr>
              <a:t> Deployment: describes the structure of the deployment set.</a:t>
            </a:r>
            <a:endParaRPr lang="en-IN" sz="2400" dirty="0">
              <a:latin typeface="Times New Roman" panose="02020603050405020304" pitchFamily="18" charset="0"/>
              <a:cs typeface="Times New Roman" panose="02020603050405020304" pitchFamily="18" charset="0"/>
            </a:endParaRPr>
          </a:p>
          <a:p>
            <a:pPr marL="0" indent="0">
              <a:buNone/>
            </a:pPr>
            <a:endParaRPr lang="en-US" sz="2400" dirty="0">
              <a:latin typeface="Times New Roman" panose="02020603050405020304" pitchFamily="18" charset="0"/>
              <a:cs typeface="Times New Roman" panose="02020603050405020304" pitchFamily="18" charset="0"/>
            </a:endParaRPr>
          </a:p>
          <a:p>
            <a:pPr marL="0" indent="0">
              <a:buNone/>
            </a:pPr>
            <a:endParaRPr lang="en-IN" dirty="0"/>
          </a:p>
        </p:txBody>
      </p:sp>
    </p:spTree>
    <p:extLst>
      <p:ext uri="{BB962C8B-B14F-4D97-AF65-F5344CB8AC3E}">
        <p14:creationId xmlns:p14="http://schemas.microsoft.com/office/powerpoint/2010/main" val="22637457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A0D6BCB3-C388-108C-F8E7-ADFBEC4B29F3}"/>
              </a:ext>
            </a:extLst>
          </p:cNvPr>
          <p:cNvSpPr>
            <a:spLocks noGrp="1"/>
          </p:cNvSpPr>
          <p:nvPr>
            <p:ph idx="1"/>
          </p:nvPr>
        </p:nvSpPr>
        <p:spPr>
          <a:xfrm>
            <a:off x="609600" y="128588"/>
            <a:ext cx="10972800" cy="5997575"/>
          </a:xfrm>
        </p:spPr>
        <p:txBody>
          <a:bodyPr/>
          <a:lstStyle/>
          <a:p>
            <a:r>
              <a:rPr lang="en-US" sz="2400" dirty="0">
                <a:latin typeface="Times New Roman" panose="02020603050405020304" pitchFamily="18" charset="0"/>
                <a:cs typeface="Times New Roman" panose="02020603050405020304" pitchFamily="18" charset="0"/>
              </a:rPr>
              <a:t>The </a:t>
            </a:r>
            <a:r>
              <a:rPr lang="en-US" sz="2400" b="1" dirty="0">
                <a:latin typeface="Times New Roman" panose="02020603050405020304" pitchFamily="18" charset="0"/>
                <a:cs typeface="Times New Roman" panose="02020603050405020304" pitchFamily="18" charset="0"/>
              </a:rPr>
              <a:t>use case view </a:t>
            </a:r>
            <a:r>
              <a:rPr lang="en-US" sz="2400" dirty="0">
                <a:latin typeface="Times New Roman" panose="02020603050405020304" pitchFamily="18" charset="0"/>
                <a:cs typeface="Times New Roman" panose="02020603050405020304" pitchFamily="18" charset="0"/>
              </a:rPr>
              <a:t>describes how the system's critical  use cases are realized by elements of the design model. It is modeled statically using use case diagrams, and dynamically using any of the UML behavioral diagrams. </a:t>
            </a:r>
          </a:p>
          <a:p>
            <a:r>
              <a:rPr lang="en-US" sz="2400" dirty="0">
                <a:latin typeface="Times New Roman" panose="02020603050405020304" pitchFamily="18" charset="0"/>
                <a:cs typeface="Times New Roman" panose="02020603050405020304" pitchFamily="18" charset="0"/>
              </a:rPr>
              <a:t> The </a:t>
            </a:r>
            <a:r>
              <a:rPr lang="en-US" sz="2400" b="1" dirty="0">
                <a:latin typeface="Times New Roman" panose="02020603050405020304" pitchFamily="18" charset="0"/>
                <a:cs typeface="Times New Roman" panose="02020603050405020304" pitchFamily="18" charset="0"/>
              </a:rPr>
              <a:t>design view </a:t>
            </a:r>
            <a:r>
              <a:rPr lang="en-US" sz="2400" dirty="0">
                <a:latin typeface="Times New Roman" panose="02020603050405020304" pitchFamily="18" charset="0"/>
                <a:cs typeface="Times New Roman" panose="02020603050405020304" pitchFamily="18" charset="0"/>
              </a:rPr>
              <a:t>describes the architecturally significant elements of the design model, an abstraction of the design model, addresses the basic structure and functionality of the solution. It is modeled statically using class and object diagrams, and dynamically using any of the UML behavioral diagrams.</a:t>
            </a:r>
          </a:p>
          <a:p>
            <a:r>
              <a:rPr lang="en-US" sz="2400" dirty="0">
                <a:latin typeface="Times New Roman" panose="02020603050405020304" pitchFamily="18" charset="0"/>
                <a:cs typeface="Times New Roman" panose="02020603050405020304" pitchFamily="18" charset="0"/>
              </a:rPr>
              <a:t>The </a:t>
            </a:r>
            <a:r>
              <a:rPr lang="en-US" sz="2400" b="1" dirty="0">
                <a:latin typeface="Times New Roman" panose="02020603050405020304" pitchFamily="18" charset="0"/>
                <a:cs typeface="Times New Roman" panose="02020603050405020304" pitchFamily="18" charset="0"/>
              </a:rPr>
              <a:t>process view </a:t>
            </a:r>
            <a:r>
              <a:rPr lang="en-US" sz="2400" dirty="0">
                <a:latin typeface="Times New Roman" panose="02020603050405020304" pitchFamily="18" charset="0"/>
                <a:cs typeface="Times New Roman" panose="02020603050405020304" pitchFamily="18" charset="0"/>
              </a:rPr>
              <a:t>addresses the run-time collaboration issues involved in executing the architecture on a distributed deployment model, including the logical software network topology ,</a:t>
            </a:r>
            <a:r>
              <a:rPr lang="en-US" sz="2400" dirty="0" err="1">
                <a:latin typeface="Times New Roman" panose="02020603050405020304" pitchFamily="18" charset="0"/>
                <a:cs typeface="Times New Roman" panose="02020603050405020304" pitchFamily="18" charset="0"/>
              </a:rPr>
              <a:t>interprocess</a:t>
            </a:r>
            <a:r>
              <a:rPr lang="en-US" sz="2400" dirty="0">
                <a:latin typeface="Times New Roman" panose="02020603050405020304" pitchFamily="18" charset="0"/>
                <a:cs typeface="Times New Roman" panose="02020603050405020304" pitchFamily="18" charset="0"/>
              </a:rPr>
              <a:t> communication, and state management. This view is modeled statically using deployment diagrams, and dynamically using any of the UML behavioral diagrams.</a:t>
            </a:r>
          </a:p>
          <a:p>
            <a:r>
              <a:rPr lang="en-US" sz="2400" dirty="0">
                <a:latin typeface="Times New Roman" panose="02020603050405020304" pitchFamily="18" charset="0"/>
                <a:cs typeface="Times New Roman" panose="02020603050405020304" pitchFamily="18" charset="0"/>
              </a:rPr>
              <a:t> The </a:t>
            </a:r>
            <a:r>
              <a:rPr lang="en-US" sz="2400" b="1" dirty="0">
                <a:latin typeface="Times New Roman" panose="02020603050405020304" pitchFamily="18" charset="0"/>
                <a:cs typeface="Times New Roman" panose="02020603050405020304" pitchFamily="18" charset="0"/>
              </a:rPr>
              <a:t>component view :</a:t>
            </a:r>
            <a:r>
              <a:rPr lang="en-US" sz="2400" dirty="0">
                <a:latin typeface="Times New Roman" panose="02020603050405020304" pitchFamily="18" charset="0"/>
                <a:cs typeface="Times New Roman" panose="02020603050405020304" pitchFamily="18" charset="0"/>
              </a:rPr>
              <a:t> This view, an abstraction of the design model, addresses the software source code realization of the system from the perspective of the project's integrators and developers, especially with regard to releases and configuration management.</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900242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4C6F360-22D2-B040-CF23-252C08644BBD}"/>
              </a:ext>
            </a:extLst>
          </p:cNvPr>
          <p:cNvSpPr>
            <a:spLocks noGrp="1"/>
          </p:cNvSpPr>
          <p:nvPr>
            <p:ph idx="1"/>
          </p:nvPr>
        </p:nvSpPr>
        <p:spPr>
          <a:xfrm>
            <a:off x="609600" y="214314"/>
            <a:ext cx="11334750" cy="5629275"/>
          </a:xfrm>
        </p:spPr>
        <p:txBody>
          <a:bodyPr/>
          <a:lstStyle/>
          <a:p>
            <a:pPr marL="0" indent="0">
              <a:buNone/>
            </a:pPr>
            <a:r>
              <a:rPr lang="en-US" sz="2400" dirty="0">
                <a:latin typeface="Times New Roman" panose="02020603050405020304" pitchFamily="18" charset="0"/>
                <a:cs typeface="Times New Roman" panose="02020603050405020304" pitchFamily="18" charset="0"/>
              </a:rPr>
              <a:t>The allocation of logical processes in the distribution view (the logical software topology) to physical resources of the deployment network (the physical system topology).</a:t>
            </a:r>
          </a:p>
          <a:p>
            <a:pPr marL="0" indent="0">
              <a:buNone/>
            </a:pPr>
            <a:r>
              <a:rPr lang="en-US" sz="2400" dirty="0">
                <a:latin typeface="Times New Roman" panose="02020603050405020304" pitchFamily="18" charset="0"/>
                <a:cs typeface="Times New Roman" panose="02020603050405020304" pitchFamily="18" charset="0"/>
              </a:rPr>
              <a:t> It is modeled statically using deployment diagrams, and dynamically using any of the UML behavioral diagrams. Generally, an architecture baseline should include the following:</a:t>
            </a:r>
          </a:p>
          <a:p>
            <a:r>
              <a:rPr lang="en-US" sz="2400" dirty="0">
                <a:latin typeface="Times New Roman" panose="02020603050405020304" pitchFamily="18" charset="0"/>
                <a:cs typeface="Times New Roman" panose="02020603050405020304" pitchFamily="18" charset="0"/>
              </a:rPr>
              <a:t> Requirements: critical use cases, system-level quality objectives, and priority relationships among features and qualities. </a:t>
            </a:r>
          </a:p>
          <a:p>
            <a:r>
              <a:rPr lang="en-US" sz="2400" dirty="0">
                <a:latin typeface="Times New Roman" panose="02020603050405020304" pitchFamily="18" charset="0"/>
                <a:cs typeface="Times New Roman" panose="02020603050405020304" pitchFamily="18" charset="0"/>
              </a:rPr>
              <a:t>Design: names, attributes, structures, behaviors, groupings, and relationships of significant classes and components. </a:t>
            </a:r>
          </a:p>
          <a:p>
            <a:r>
              <a:rPr lang="en-US" sz="2400" dirty="0">
                <a:latin typeface="Times New Roman" panose="02020603050405020304" pitchFamily="18" charset="0"/>
                <a:cs typeface="Times New Roman" panose="02020603050405020304" pitchFamily="18" charset="0"/>
              </a:rPr>
              <a:t> Implementation: source component inventory and bill of materials (number, name, purpose, cost) of all primitive components.</a:t>
            </a:r>
          </a:p>
          <a:p>
            <a:r>
              <a:rPr lang="en-US" sz="2400" dirty="0">
                <a:latin typeface="Times New Roman" panose="02020603050405020304" pitchFamily="18" charset="0"/>
                <a:cs typeface="Times New Roman" panose="02020603050405020304" pitchFamily="18" charset="0"/>
              </a:rPr>
              <a:t> Deployment: executable components sufficient to demonstrate the critical use cases and the risk associated with achieving the system qualities.</a:t>
            </a:r>
            <a:endParaRPr lang="en-IN" sz="2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6643843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6ADE9A3-8993-9326-DF62-CA267415E6F6}"/>
              </a:ext>
            </a:extLst>
          </p:cNvPr>
          <p:cNvSpPr>
            <a:spLocks noGrp="1"/>
          </p:cNvSpPr>
          <p:nvPr>
            <p:ph idx="1"/>
          </p:nvPr>
        </p:nvSpPr>
        <p:spPr>
          <a:xfrm>
            <a:off x="609600" y="114300"/>
            <a:ext cx="10972800" cy="6011863"/>
          </a:xfrm>
        </p:spPr>
        <p:txBody>
          <a:bodyPr/>
          <a:lstStyle/>
          <a:p>
            <a:endParaRPr lang="en-IN" dirty="0"/>
          </a:p>
        </p:txBody>
      </p:sp>
      <p:graphicFrame>
        <p:nvGraphicFramePr>
          <p:cNvPr id="5" name="Object 4">
            <a:extLst>
              <a:ext uri="{FF2B5EF4-FFF2-40B4-BE49-F238E27FC236}">
                <a16:creationId xmlns:a16="http://schemas.microsoft.com/office/drawing/2014/main" id="{F95B1002-F0AD-59E0-48C4-B72DC37E4705}"/>
              </a:ext>
            </a:extLst>
          </p:cNvPr>
          <p:cNvGraphicFramePr>
            <a:graphicFrameLocks noChangeAspect="1"/>
          </p:cNvGraphicFramePr>
          <p:nvPr>
            <p:extLst>
              <p:ext uri="{D42A27DB-BD31-4B8C-83A1-F6EECF244321}">
                <p14:modId xmlns:p14="http://schemas.microsoft.com/office/powerpoint/2010/main" val="3152742873"/>
              </p:ext>
            </p:extLst>
          </p:nvPr>
        </p:nvGraphicFramePr>
        <p:xfrm>
          <a:off x="900112" y="71437"/>
          <a:ext cx="10682287" cy="5900738"/>
        </p:xfrm>
        <a:graphic>
          <a:graphicData uri="http://schemas.openxmlformats.org/presentationml/2006/ole">
            <mc:AlternateContent xmlns:mc="http://schemas.openxmlformats.org/markup-compatibility/2006">
              <mc:Choice xmlns:v="urn:schemas-microsoft-com:vml" Requires="v">
                <p:oleObj name="Bitmap Image" r:id="rId2" imgW="6534000" imgH="4638600" progId="PBrush">
                  <p:embed/>
                </p:oleObj>
              </mc:Choice>
              <mc:Fallback>
                <p:oleObj name="Bitmap Image" r:id="rId2" imgW="6534000" imgH="4638600" progId="PBrush">
                  <p:embed/>
                  <p:pic>
                    <p:nvPicPr>
                      <p:cNvPr id="0" name=""/>
                      <p:cNvPicPr/>
                      <p:nvPr/>
                    </p:nvPicPr>
                    <p:blipFill>
                      <a:blip r:embed="rId3"/>
                      <a:stretch>
                        <a:fillRect/>
                      </a:stretch>
                    </p:blipFill>
                    <p:spPr>
                      <a:xfrm>
                        <a:off x="900112" y="71437"/>
                        <a:ext cx="10682287" cy="5900738"/>
                      </a:xfrm>
                      <a:prstGeom prst="rect">
                        <a:avLst/>
                      </a:prstGeom>
                    </p:spPr>
                  </p:pic>
                </p:oleObj>
              </mc:Fallback>
            </mc:AlternateContent>
          </a:graphicData>
        </a:graphic>
      </p:graphicFrame>
    </p:spTree>
    <p:extLst>
      <p:ext uri="{BB962C8B-B14F-4D97-AF65-F5344CB8AC3E}">
        <p14:creationId xmlns:p14="http://schemas.microsoft.com/office/powerpoint/2010/main" val="3557718737"/>
      </p:ext>
    </p:extLst>
  </p:cSld>
  <p:clrMapOvr>
    <a:masterClrMapping/>
  </p:clrMapOvr>
</p:sld>
</file>

<file path=ppt/theme/theme1.xml><?xml version="1.0" encoding="utf-8"?>
<a:theme xmlns:a="http://schemas.openxmlformats.org/drawingml/2006/main" name="Theme1">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heme1" id="{45B8BC82-374C-43A3-843C-D83B84DA6385}" vid="{831BC426-85EA-46D1-921B-D2E5824B4774}"/>
    </a:ext>
  </a:extLst>
</a:theme>
</file>

<file path=docProps/app.xml><?xml version="1.0" encoding="utf-8"?>
<Properties xmlns="http://schemas.openxmlformats.org/officeDocument/2006/extended-properties" xmlns:vt="http://schemas.openxmlformats.org/officeDocument/2006/docPropsVTypes">
  <Template>spm unit-2</Template>
  <TotalTime>592</TotalTime>
  <Words>2147</Words>
  <Application>Microsoft Office PowerPoint</Application>
  <PresentationFormat>Widescreen</PresentationFormat>
  <Paragraphs>109</Paragraphs>
  <Slides>33</Slides>
  <Notes>0</Notes>
  <HiddenSlides>0</HiddenSlides>
  <MMClips>0</MMClips>
  <ScaleCrop>false</ScaleCrop>
  <HeadingPairs>
    <vt:vector size="8" baseType="variant">
      <vt:variant>
        <vt:lpstr>Fonts Used</vt:lpstr>
      </vt:variant>
      <vt:variant>
        <vt:i4>4</vt:i4>
      </vt:variant>
      <vt:variant>
        <vt:lpstr>Theme</vt:lpstr>
      </vt:variant>
      <vt:variant>
        <vt:i4>1</vt:i4>
      </vt:variant>
      <vt:variant>
        <vt:lpstr>Embedded OLE Servers</vt:lpstr>
      </vt:variant>
      <vt:variant>
        <vt:i4>1</vt:i4>
      </vt:variant>
      <vt:variant>
        <vt:lpstr>Slide Titles</vt:lpstr>
      </vt:variant>
      <vt:variant>
        <vt:i4>33</vt:i4>
      </vt:variant>
    </vt:vector>
  </HeadingPairs>
  <TitlesOfParts>
    <vt:vector size="39" baseType="lpstr">
      <vt:lpstr>Arial</vt:lpstr>
      <vt:lpstr>Calibri</vt:lpstr>
      <vt:lpstr>Calibri Light</vt:lpstr>
      <vt:lpstr>Times New Roman</vt:lpstr>
      <vt:lpstr>Theme1</vt:lpstr>
      <vt:lpstr>Bitmap Image</vt:lpstr>
      <vt:lpstr>PowerPoint Presentation</vt:lpstr>
      <vt:lpstr>Unit-3</vt:lpstr>
      <vt:lpstr>A MANAGEMENT PERSPECTIVE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Workflow of the process </vt:lpstr>
      <vt:lpstr>PowerPoint Presentation</vt:lpstr>
      <vt:lpstr>ITERATION WORKFLOWS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srilakashmi57@gmail.com</dc:creator>
  <cp:lastModifiedBy>srilakashmi57@gmail.com</cp:lastModifiedBy>
  <cp:revision>16</cp:revision>
  <dcterms:created xsi:type="dcterms:W3CDTF">2022-08-23T06:19:03Z</dcterms:created>
  <dcterms:modified xsi:type="dcterms:W3CDTF">2022-10-05T11:53:30Z</dcterms:modified>
</cp:coreProperties>
</file>

<file path=docProps/thumbnail.jpeg>
</file>